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Lst>
  <p:notesMasterIdLst>
    <p:notesMasterId r:id="rId64"/>
  </p:notesMasterIdLst>
  <p:handoutMasterIdLst>
    <p:handoutMasterId r:id="rId65"/>
  </p:handoutMasterIdLst>
  <p:sldIdLst>
    <p:sldId id="256" r:id="rId5"/>
    <p:sldId id="257" r:id="rId6"/>
    <p:sldId id="335" r:id="rId7"/>
    <p:sldId id="337" r:id="rId8"/>
    <p:sldId id="338" r:id="rId9"/>
    <p:sldId id="339" r:id="rId10"/>
    <p:sldId id="340" r:id="rId11"/>
    <p:sldId id="341" r:id="rId12"/>
    <p:sldId id="350" r:id="rId13"/>
    <p:sldId id="349" r:id="rId14"/>
    <p:sldId id="342" r:id="rId15"/>
    <p:sldId id="351" r:id="rId16"/>
    <p:sldId id="264" r:id="rId17"/>
    <p:sldId id="291" r:id="rId18"/>
    <p:sldId id="265" r:id="rId19"/>
    <p:sldId id="293" r:id="rId20"/>
    <p:sldId id="352" r:id="rId21"/>
    <p:sldId id="272" r:id="rId22"/>
    <p:sldId id="362" r:id="rId23"/>
    <p:sldId id="273" r:id="rId24"/>
    <p:sldId id="326" r:id="rId25"/>
    <p:sldId id="327" r:id="rId26"/>
    <p:sldId id="328" r:id="rId27"/>
    <p:sldId id="330" r:id="rId28"/>
    <p:sldId id="355" r:id="rId29"/>
    <p:sldId id="356" r:id="rId30"/>
    <p:sldId id="363" r:id="rId31"/>
    <p:sldId id="364" r:id="rId32"/>
    <p:sldId id="365" r:id="rId33"/>
    <p:sldId id="357" r:id="rId34"/>
    <p:sldId id="358" r:id="rId35"/>
    <p:sldId id="359" r:id="rId36"/>
    <p:sldId id="360" r:id="rId37"/>
    <p:sldId id="361" r:id="rId38"/>
    <p:sldId id="367" r:id="rId39"/>
    <p:sldId id="345" r:id="rId40"/>
    <p:sldId id="346" r:id="rId41"/>
    <p:sldId id="347" r:id="rId42"/>
    <p:sldId id="348" r:id="rId43"/>
    <p:sldId id="300" r:id="rId44"/>
    <p:sldId id="368" r:id="rId45"/>
    <p:sldId id="366" r:id="rId46"/>
    <p:sldId id="370" r:id="rId47"/>
    <p:sldId id="322" r:id="rId48"/>
    <p:sldId id="334" r:id="rId49"/>
    <p:sldId id="312" r:id="rId50"/>
    <p:sldId id="308" r:id="rId51"/>
    <p:sldId id="307" r:id="rId52"/>
    <p:sldId id="309" r:id="rId53"/>
    <p:sldId id="310" r:id="rId54"/>
    <p:sldId id="311" r:id="rId55"/>
    <p:sldId id="313" r:id="rId56"/>
    <p:sldId id="314" r:id="rId57"/>
    <p:sldId id="315" r:id="rId58"/>
    <p:sldId id="316" r:id="rId59"/>
    <p:sldId id="317" r:id="rId60"/>
    <p:sldId id="318" r:id="rId61"/>
    <p:sldId id="319" r:id="rId62"/>
    <p:sldId id="320" r:id="rId6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D4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2944" autoAdjust="0"/>
  </p:normalViewPr>
  <p:slideViewPr>
    <p:cSldViewPr>
      <p:cViewPr varScale="1">
        <p:scale>
          <a:sx n="111" d="100"/>
          <a:sy n="111" d="100"/>
        </p:scale>
        <p:origin x="-16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wmf"/><Relationship Id="rId4" Type="http://schemas.openxmlformats.org/officeDocument/2006/relationships/image" Target="../media/image13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9.wmf"/><Relationship Id="rId7" Type="http://schemas.openxmlformats.org/officeDocument/2006/relationships/image" Target="../media/image131.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image" Target="../media/image146.wmf"/><Relationship Id="rId7" Type="http://schemas.openxmlformats.org/officeDocument/2006/relationships/image" Target="../media/image150.wmf"/><Relationship Id="rId2" Type="http://schemas.openxmlformats.org/officeDocument/2006/relationships/image" Target="../media/image145.wmf"/><Relationship Id="rId1" Type="http://schemas.openxmlformats.org/officeDocument/2006/relationships/image" Target="../media/image144.wmf"/><Relationship Id="rId6" Type="http://schemas.openxmlformats.org/officeDocument/2006/relationships/image" Target="../media/image149.wmf"/><Relationship Id="rId11" Type="http://schemas.openxmlformats.org/officeDocument/2006/relationships/image" Target="../media/image154.wmf"/><Relationship Id="rId5" Type="http://schemas.openxmlformats.org/officeDocument/2006/relationships/image" Target="../media/image148.wmf"/><Relationship Id="rId10" Type="http://schemas.openxmlformats.org/officeDocument/2006/relationships/image" Target="../media/image153.wmf"/><Relationship Id="rId4" Type="http://schemas.openxmlformats.org/officeDocument/2006/relationships/image" Target="../media/image147.wmf"/><Relationship Id="rId9" Type="http://schemas.openxmlformats.org/officeDocument/2006/relationships/image" Target="../media/image15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57.wmf"/><Relationship Id="rId7" Type="http://schemas.openxmlformats.org/officeDocument/2006/relationships/image" Target="../media/image161.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BD70315-E447-4B96-B249-B7166D1C1502}" type="datetimeFigureOut">
              <a:rPr lang="en-US" smtClean="0"/>
              <a:t>9/9/2013</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41C9057-3C6A-452E-8CCF-B2BCE8622DE3}" type="slidenum">
              <a:rPr lang="en-US" smtClean="0"/>
              <a:t>‹#›</a:t>
            </a:fld>
            <a:endParaRPr lang="en-US"/>
          </a:p>
        </p:txBody>
      </p:sp>
    </p:spTree>
    <p:extLst>
      <p:ext uri="{BB962C8B-B14F-4D97-AF65-F5344CB8AC3E}">
        <p14:creationId xmlns:p14="http://schemas.microsoft.com/office/powerpoint/2010/main" val="366624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5F7DEDC5-B33B-4D5D-9E97-3A79A359879A}" type="datetimeFigureOut">
              <a:rPr lang="en-US" smtClean="0"/>
              <a:t>9/9/2013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A6E24D1-9778-410C-A781-EC87EC562FB9}" type="slidenum">
              <a:rPr lang="en-US" smtClean="0"/>
              <a:t>‹#›</a:t>
            </a:fld>
            <a:endParaRPr lang="en-US"/>
          </a:p>
        </p:txBody>
      </p:sp>
    </p:spTree>
    <p:extLst>
      <p:ext uri="{BB962C8B-B14F-4D97-AF65-F5344CB8AC3E}">
        <p14:creationId xmlns:p14="http://schemas.microsoft.com/office/powerpoint/2010/main" val="222755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1</a:t>
            </a:fld>
            <a:endParaRPr lang="en-US"/>
          </a:p>
        </p:txBody>
      </p:sp>
    </p:spTree>
    <p:extLst>
      <p:ext uri="{BB962C8B-B14F-4D97-AF65-F5344CB8AC3E}">
        <p14:creationId xmlns:p14="http://schemas.microsoft.com/office/powerpoint/2010/main" val="238423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14</a:t>
            </a:fld>
            <a:endParaRPr lang="en-US"/>
          </a:p>
        </p:txBody>
      </p:sp>
    </p:spTree>
    <p:extLst>
      <p:ext uri="{BB962C8B-B14F-4D97-AF65-F5344CB8AC3E}">
        <p14:creationId xmlns:p14="http://schemas.microsoft.com/office/powerpoint/2010/main" val="343213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9ABE8-F515-4FFD-9111-25C8BED4C1D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2815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24</a:t>
            </a:fld>
            <a:endParaRPr lang="en-US"/>
          </a:p>
        </p:txBody>
      </p:sp>
    </p:spTree>
    <p:extLst>
      <p:ext uri="{BB962C8B-B14F-4D97-AF65-F5344CB8AC3E}">
        <p14:creationId xmlns:p14="http://schemas.microsoft.com/office/powerpoint/2010/main" val="280956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what the axes are?</a:t>
            </a:r>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25</a:t>
            </a:fld>
            <a:endParaRPr lang="en-US"/>
          </a:p>
        </p:txBody>
      </p:sp>
    </p:spTree>
    <p:extLst>
      <p:ext uri="{BB962C8B-B14F-4D97-AF65-F5344CB8AC3E}">
        <p14:creationId xmlns:p14="http://schemas.microsoft.com/office/powerpoint/2010/main" val="366360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27</a:t>
            </a:fld>
            <a:endParaRPr lang="en-US"/>
          </a:p>
        </p:txBody>
      </p:sp>
    </p:spTree>
    <p:extLst>
      <p:ext uri="{BB962C8B-B14F-4D97-AF65-F5344CB8AC3E}">
        <p14:creationId xmlns:p14="http://schemas.microsoft.com/office/powerpoint/2010/main" val="388447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Amplitude continues to grow in proportion to R but the trajectory</a:t>
            </a:r>
            <a:r>
              <a:rPr lang="en-US" baseline="0" dirty="0" smtClean="0"/>
              <a:t> acquire secondary peaks on the rising and falling</a:t>
            </a:r>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28</a:t>
            </a:fld>
            <a:endParaRPr lang="en-US"/>
          </a:p>
        </p:txBody>
      </p:sp>
    </p:spTree>
    <p:extLst>
      <p:ext uri="{BB962C8B-B14F-4D97-AF65-F5344CB8AC3E}">
        <p14:creationId xmlns:p14="http://schemas.microsoft.com/office/powerpoint/2010/main" val="224875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36</a:t>
            </a:fld>
            <a:endParaRPr lang="en-US"/>
          </a:p>
        </p:txBody>
      </p:sp>
    </p:spTree>
    <p:extLst>
      <p:ext uri="{BB962C8B-B14F-4D97-AF65-F5344CB8AC3E}">
        <p14:creationId xmlns:p14="http://schemas.microsoft.com/office/powerpoint/2010/main" val="51800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9ABE8-F515-4FFD-9111-25C8BED4C1D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0379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9ABE8-F515-4FFD-9111-25C8BED4C1D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7053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9ABE8-F515-4FFD-9111-25C8BED4C1D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2158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outline of the talk. In the first part,</a:t>
            </a:r>
            <a:r>
              <a:rPr lang="en-US" baseline="0" dirty="0" smtClean="0"/>
              <a:t> I will give out the general introduction on deterministic chaos, deterministic B motion and delay differential equations.  Through the introductory information, I will draw the motivation of the research subject. I will then move on to talk about …, how we setup the experimental system, how we model the loop and the complex dynamics we could observe in the loop. I also will address significant of the result by demonstrating the potential range and velocity sensing application using FM chaotic signal generated by the loop. I conclude the talk by presenting conclusion and propose future research.</a:t>
            </a:r>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2</a:t>
            </a:fld>
            <a:endParaRPr lang="en-US"/>
          </a:p>
        </p:txBody>
      </p:sp>
    </p:spTree>
    <p:extLst>
      <p:ext uri="{BB962C8B-B14F-4D97-AF65-F5344CB8AC3E}">
        <p14:creationId xmlns:p14="http://schemas.microsoft.com/office/powerpoint/2010/main" val="232820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43</a:t>
            </a:fld>
            <a:endParaRPr lang="en-US"/>
          </a:p>
        </p:txBody>
      </p:sp>
    </p:spTree>
    <p:extLst>
      <p:ext uri="{BB962C8B-B14F-4D97-AF65-F5344CB8AC3E}">
        <p14:creationId xmlns:p14="http://schemas.microsoft.com/office/powerpoint/2010/main" val="395096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Move to the back, appendix slides for questions.</a:t>
            </a:r>
          </a:p>
        </p:txBody>
      </p:sp>
    </p:spTree>
    <p:extLst>
      <p:ext uri="{BB962C8B-B14F-4D97-AF65-F5344CB8AC3E}">
        <p14:creationId xmlns:p14="http://schemas.microsoft.com/office/powerpoint/2010/main" val="4245078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Explain what is bifurcation diagram is? Spectral diagram? What kind of dynamical behaviors we can observe? What does it tell us about system?</a:t>
            </a:r>
          </a:p>
        </p:txBody>
      </p:sp>
    </p:spTree>
    <p:extLst>
      <p:ext uri="{BB962C8B-B14F-4D97-AF65-F5344CB8AC3E}">
        <p14:creationId xmlns:p14="http://schemas.microsoft.com/office/powerpoint/2010/main" val="152479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Why we need to get phase synchronization? What are advantages of that in communication/ control theory? Coupling equation and pointing out what parameter will be compared; what are flexible parameters, i.c to put systems into different regimes; giving some examples about ES and PS done w different systems ;</a:t>
            </a:r>
          </a:p>
        </p:txBody>
      </p:sp>
    </p:spTree>
    <p:extLst>
      <p:ext uri="{BB962C8B-B14F-4D97-AF65-F5344CB8AC3E}">
        <p14:creationId xmlns:p14="http://schemas.microsoft.com/office/powerpoint/2010/main" val="5942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a:t>
            </a:r>
            <a:r>
              <a:rPr lang="en-US" baseline="0" dirty="0" smtClean="0"/>
              <a:t> definition of chaos states that chaos is aperiodic long term </a:t>
            </a:r>
            <a:r>
              <a:rPr lang="en-US" baseline="0" dirty="0" err="1" smtClean="0"/>
              <a:t>behaviorof</a:t>
            </a:r>
            <a:r>
              <a:rPr lang="en-US" baseline="0" dirty="0" smtClean="0"/>
              <a:t> a bounded </a:t>
            </a:r>
            <a:r>
              <a:rPr lang="en-US" baseline="0" dirty="0" err="1" smtClean="0"/>
              <a:t>deternministics</a:t>
            </a:r>
            <a:r>
              <a:rPr lang="en-US" baseline="0" dirty="0" smtClean="0"/>
              <a:t> </a:t>
            </a:r>
            <a:r>
              <a:rPr lang="en-US" baseline="0" dirty="0" err="1" smtClean="0"/>
              <a:t>systsm</a:t>
            </a:r>
            <a:r>
              <a:rPr lang="en-US" baseline="0" dirty="0" smtClean="0"/>
              <a:t> that exhibit the </a:t>
            </a:r>
            <a:r>
              <a:rPr lang="en-US" baseline="0" dirty="0" err="1" smtClean="0"/>
              <a:t>sen.</a:t>
            </a:r>
            <a:r>
              <a:rPr lang="en-US" baseline="0" dirty="0" smtClean="0"/>
              <a:t>. The first well known example of chaos is Lorenz system. While working on modeling the weather system, he discovered that a set of three first order, coupled nonlinear equations could display the aperiodic solution. This solution is never </a:t>
            </a:r>
            <a:r>
              <a:rPr lang="en-US" baseline="0" dirty="0" err="1" smtClean="0"/>
              <a:t>setlle</a:t>
            </a:r>
            <a:r>
              <a:rPr lang="en-US" baseline="0" dirty="0" smtClean="0"/>
              <a:t> down to an equilibrium or periodic state instead it continues to oscillate in aperiodic fashion. If the </a:t>
            </a:r>
            <a:r>
              <a:rPr lang="en-US" baseline="0" dirty="0" err="1" smtClean="0"/>
              <a:t>simukation</a:t>
            </a:r>
            <a:r>
              <a:rPr lang="en-US" baseline="0" dirty="0" smtClean="0"/>
              <a:t> starts from slightly different I c, the trajectories could be strongly divert.  Nowadays, it is clear that one could observe this chaotic behavior in most branches of science. The two example shown here are from fluid dynamics and mechanics. The uniqueness and universality of chaos can bring it to different applications, such as</a:t>
            </a:r>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3</a:t>
            </a:fld>
            <a:endParaRPr lang="en-US"/>
          </a:p>
        </p:txBody>
      </p:sp>
    </p:spTree>
    <p:extLst>
      <p:ext uri="{BB962C8B-B14F-4D97-AF65-F5344CB8AC3E}">
        <p14:creationId xmlns:p14="http://schemas.microsoft.com/office/powerpoint/2010/main" val="408639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4</a:t>
            </a:fld>
            <a:endParaRPr lang="en-US"/>
          </a:p>
        </p:txBody>
      </p:sp>
    </p:spTree>
    <p:extLst>
      <p:ext uri="{BB962C8B-B14F-4D97-AF65-F5344CB8AC3E}">
        <p14:creationId xmlns:p14="http://schemas.microsoft.com/office/powerpoint/2010/main" val="252999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5</a:t>
            </a:fld>
            <a:endParaRPr lang="en-US"/>
          </a:p>
        </p:txBody>
      </p:sp>
    </p:spTree>
    <p:extLst>
      <p:ext uri="{BB962C8B-B14F-4D97-AF65-F5344CB8AC3E}">
        <p14:creationId xmlns:p14="http://schemas.microsoft.com/office/powerpoint/2010/main" val="119245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6</a:t>
            </a:fld>
            <a:endParaRPr lang="en-US"/>
          </a:p>
        </p:txBody>
      </p:sp>
    </p:spTree>
    <p:extLst>
      <p:ext uri="{BB962C8B-B14F-4D97-AF65-F5344CB8AC3E}">
        <p14:creationId xmlns:p14="http://schemas.microsoft.com/office/powerpoint/2010/main" val="197817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7</a:t>
            </a:fld>
            <a:endParaRPr lang="en-US"/>
          </a:p>
        </p:txBody>
      </p:sp>
    </p:spTree>
    <p:extLst>
      <p:ext uri="{BB962C8B-B14F-4D97-AF65-F5344CB8AC3E}">
        <p14:creationId xmlns:p14="http://schemas.microsoft.com/office/powerpoint/2010/main" val="412497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E24D1-9778-410C-A781-EC87EC562FB9}" type="slidenum">
              <a:rPr lang="en-US" smtClean="0"/>
              <a:t>9</a:t>
            </a:fld>
            <a:endParaRPr lang="en-US"/>
          </a:p>
        </p:txBody>
      </p:sp>
    </p:spTree>
    <p:extLst>
      <p:ext uri="{BB962C8B-B14F-4D97-AF65-F5344CB8AC3E}">
        <p14:creationId xmlns:p14="http://schemas.microsoft.com/office/powerpoint/2010/main" val="253657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9ABE8-F515-4FFD-9111-25C8BED4C1D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5928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74680-AC7D-4856-8F7A-06358166121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225374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74680-AC7D-4856-8F7A-06358166121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74355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74680-AC7D-4856-8F7A-06358166121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33037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57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58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39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3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21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90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45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74680-AC7D-4856-8F7A-06358166121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403108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12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054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329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91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902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55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98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86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33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74680-AC7D-4856-8F7A-063581661212}"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37671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751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481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968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19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08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414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70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657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91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74680-AC7D-4856-8F7A-063581661212}"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3760593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940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263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9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99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4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74680-AC7D-4856-8F7A-063581661212}"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261041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74680-AC7D-4856-8F7A-063581661212}"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312265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74680-AC7D-4856-8F7A-063581661212}"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42583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74680-AC7D-4856-8F7A-063581661212}"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77789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74680-AC7D-4856-8F7A-063581661212}"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6458-E3F7-4290-80F1-7F439FD718B2}" type="slidenum">
              <a:rPr lang="en-US" smtClean="0"/>
              <a:t>‹#›</a:t>
            </a:fld>
            <a:endParaRPr lang="en-US"/>
          </a:p>
        </p:txBody>
      </p:sp>
    </p:spTree>
    <p:extLst>
      <p:ext uri="{BB962C8B-B14F-4D97-AF65-F5344CB8AC3E}">
        <p14:creationId xmlns:p14="http://schemas.microsoft.com/office/powerpoint/2010/main" val="373428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74680-AC7D-4856-8F7A-063581661212}" type="datetimeFigureOut">
              <a:rPr lang="en-US" smtClean="0"/>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6458-E3F7-4290-80F1-7F439FD718B2}" type="slidenum">
              <a:rPr lang="en-US" smtClean="0"/>
              <a:t>‹#›</a:t>
            </a:fld>
            <a:endParaRPr lang="en-US"/>
          </a:p>
        </p:txBody>
      </p:sp>
    </p:spTree>
    <p:extLst>
      <p:ext uri="{BB962C8B-B14F-4D97-AF65-F5344CB8AC3E}">
        <p14:creationId xmlns:p14="http://schemas.microsoft.com/office/powerpoint/2010/main" val="97344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19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783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0168-BF17-4E97-AD8A-B8FD28517839}" type="datetimeFigureOut">
              <a:rPr lang="en-US" smtClean="0">
                <a:solidFill>
                  <a:prstClr val="black">
                    <a:tint val="75000"/>
                  </a:prstClr>
                </a:solidFill>
              </a:rPr>
              <a:pPr/>
              <a:t>9/9/2013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E9FED-F72A-4D0A-9B35-50B81A9396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5078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oleObject" Target="../embeddings/oleObject7.bin"/><Relationship Id="rId12" Type="http://schemas.openxmlformats.org/officeDocument/2006/relationships/image" Target="../media/image25.wmf"/><Relationship Id="rId2" Type="http://schemas.openxmlformats.org/officeDocument/2006/relationships/slideLayout" Target="../slideLayouts/slideLayout24.xml"/><Relationship Id="rId16" Type="http://schemas.openxmlformats.org/officeDocument/2006/relationships/image" Target="../media/image29.png"/><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28.emf"/><Relationship Id="rId10" Type="http://schemas.openxmlformats.org/officeDocument/2006/relationships/image" Target="../media/image24.wmf"/><Relationship Id="rId4" Type="http://schemas.openxmlformats.org/officeDocument/2006/relationships/image" Target="../media/image27.png"/><Relationship Id="rId9" Type="http://schemas.openxmlformats.org/officeDocument/2006/relationships/oleObject" Target="../embeddings/oleObject8.bin"/><Relationship Id="rId1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4.wmf"/><Relationship Id="rId18" Type="http://schemas.openxmlformats.org/officeDocument/2006/relationships/image" Target="../media/image36.wmf"/><Relationship Id="rId3" Type="http://schemas.openxmlformats.org/officeDocument/2006/relationships/notesSlide" Target="../notesSlides/notesSlide10.xml"/><Relationship Id="rId7" Type="http://schemas.openxmlformats.org/officeDocument/2006/relationships/image" Target="../media/image31.wmf"/><Relationship Id="rId12" Type="http://schemas.openxmlformats.org/officeDocument/2006/relationships/oleObject" Target="../embeddings/oleObject15.bin"/><Relationship Id="rId17" Type="http://schemas.openxmlformats.org/officeDocument/2006/relationships/oleObject" Target="../embeddings/oleObject17.bin"/><Relationship Id="rId2" Type="http://schemas.openxmlformats.org/officeDocument/2006/relationships/slideLayout" Target="../slideLayouts/slideLayout24.xml"/><Relationship Id="rId16" Type="http://schemas.openxmlformats.org/officeDocument/2006/relationships/image" Target="../media/image35.wmf"/><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oleObject" Target="../embeddings/oleObject16.bin"/><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2.wmf"/><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1.xml"/><Relationship Id="rId7" Type="http://schemas.openxmlformats.org/officeDocument/2006/relationships/image" Target="../media/image38.wmf"/><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37.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4.png"/><Relationship Id="rId7"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42.wmf"/><Relationship Id="rId5" Type="http://schemas.openxmlformats.org/officeDocument/2006/relationships/oleObject" Target="../embeddings/oleObject20.bin"/><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50.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1.wmf"/><Relationship Id="rId5" Type="http://schemas.openxmlformats.org/officeDocument/2006/relationships/oleObject" Target="../embeddings/oleObject27.bin"/><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wmf"/></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63.wmf"/><Relationship Id="rId3" Type="http://schemas.openxmlformats.org/officeDocument/2006/relationships/notesSlide" Target="../notesSlides/notesSlide14.xml"/><Relationship Id="rId7" Type="http://schemas.openxmlformats.org/officeDocument/2006/relationships/image" Target="../media/image67.png"/><Relationship Id="rId12"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microsoft.com/office/2007/relationships/hdphoto" Target="../media/hdphoto1.wdp"/><Relationship Id="rId11" Type="http://schemas.openxmlformats.org/officeDocument/2006/relationships/image" Target="../media/image62.wmf"/><Relationship Id="rId5" Type="http://schemas.openxmlformats.org/officeDocument/2006/relationships/image" Target="../media/image66.png"/><Relationship Id="rId15" Type="http://schemas.openxmlformats.org/officeDocument/2006/relationships/image" Target="../media/image64.wmf"/><Relationship Id="rId10" Type="http://schemas.openxmlformats.org/officeDocument/2006/relationships/oleObject" Target="../embeddings/oleObject30.bin"/><Relationship Id="rId4" Type="http://schemas.openxmlformats.org/officeDocument/2006/relationships/image" Target="../media/image65.png"/><Relationship Id="rId9" Type="http://schemas.openxmlformats.org/officeDocument/2006/relationships/image" Target="../media/image61.wmf"/><Relationship Id="rId1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70.png"/><Relationship Id="rId5" Type="http://schemas.openxmlformats.org/officeDocument/2006/relationships/image" Target="../media/image51.wmf"/><Relationship Id="rId4"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4.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image" Target="../media/image73.wmf"/><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81.png"/><Relationship Id="rId7" Type="http://schemas.openxmlformats.org/officeDocument/2006/relationships/image" Target="../media/image79.w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image" Target="../media/image78.wmf"/><Relationship Id="rId4" Type="http://schemas.openxmlformats.org/officeDocument/2006/relationships/oleObject" Target="../embeddings/oleObject36.bin"/><Relationship Id="rId9" Type="http://schemas.openxmlformats.org/officeDocument/2006/relationships/image" Target="../media/image80.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3.gif"/></Relationships>
</file>

<file path=ppt/slides/_rels/slide38.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notesSlide" Target="../notesSlides/notesSlide18.xml"/><Relationship Id="rId7"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86.emf"/><Relationship Id="rId5" Type="http://schemas.openxmlformats.org/officeDocument/2006/relationships/image" Target="../media/image84.wmf"/><Relationship Id="rId4" Type="http://schemas.openxmlformats.org/officeDocument/2006/relationships/oleObject" Target="../embeddings/oleObject39.bin"/><Relationship Id="rId9" Type="http://schemas.openxmlformats.org/officeDocument/2006/relationships/image" Target="../media/image87.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46.bin"/><Relationship Id="rId18" Type="http://schemas.openxmlformats.org/officeDocument/2006/relationships/image" Target="../media/image99.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96.wmf"/><Relationship Id="rId17" Type="http://schemas.openxmlformats.org/officeDocument/2006/relationships/oleObject" Target="../embeddings/oleObject48.bin"/><Relationship Id="rId2" Type="http://schemas.openxmlformats.org/officeDocument/2006/relationships/slideLayout" Target="../slideLayouts/slideLayout35.xml"/><Relationship Id="rId16" Type="http://schemas.openxmlformats.org/officeDocument/2006/relationships/image" Target="../media/image98.wmf"/><Relationship Id="rId1" Type="http://schemas.openxmlformats.org/officeDocument/2006/relationships/vmlDrawing" Target="../drawings/vmlDrawing15.vml"/><Relationship Id="rId6" Type="http://schemas.openxmlformats.org/officeDocument/2006/relationships/image" Target="../media/image93.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44.bin"/><Relationship Id="rId14" Type="http://schemas.openxmlformats.org/officeDocument/2006/relationships/image" Target="../media/image97.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02.jpeg"/><Relationship Id="rId2" Type="http://schemas.openxmlformats.org/officeDocument/2006/relationships/slideLayout" Target="../slideLayouts/slideLayout40.xml"/><Relationship Id="rId1" Type="http://schemas.openxmlformats.org/officeDocument/2006/relationships/vmlDrawing" Target="../drawings/vmlDrawing16.vml"/><Relationship Id="rId6" Type="http://schemas.openxmlformats.org/officeDocument/2006/relationships/image" Target="../media/image101.png"/><Relationship Id="rId5" Type="http://schemas.openxmlformats.org/officeDocument/2006/relationships/image" Target="../media/image100.emf"/><Relationship Id="rId4" Type="http://schemas.openxmlformats.org/officeDocument/2006/relationships/oleObject" Target="../embeddings/Microsoft_Excel_97-2003_Worksheet1.xls"/></Relationships>
</file>

<file path=ppt/slides/_rels/slide47.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jpeg"/><Relationship Id="rId1" Type="http://schemas.openxmlformats.org/officeDocument/2006/relationships/slideLayout" Target="../slideLayouts/slideLayout35.xml"/><Relationship Id="rId5" Type="http://schemas.openxmlformats.org/officeDocument/2006/relationships/image" Target="../media/image106.wmf"/><Relationship Id="rId4" Type="http://schemas.openxmlformats.org/officeDocument/2006/relationships/image" Target="../media/image105.wmf"/></Relationships>
</file>

<file path=ppt/slides/_rels/slide4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3.xml"/><Relationship Id="rId7" Type="http://schemas.openxmlformats.org/officeDocument/2006/relationships/image" Target="../media/image110.wmf"/><Relationship Id="rId2" Type="http://schemas.openxmlformats.org/officeDocument/2006/relationships/slideLayout" Target="../slideLayouts/slideLayout40.xml"/><Relationship Id="rId1" Type="http://schemas.openxmlformats.org/officeDocument/2006/relationships/vmlDrawing" Target="../drawings/vmlDrawing17.vml"/><Relationship Id="rId6" Type="http://schemas.openxmlformats.org/officeDocument/2006/relationships/oleObject" Target="../embeddings/oleObject50.bin"/><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111.w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oleObject" Target="../embeddings/oleObject53.bin"/><Relationship Id="rId7" Type="http://schemas.openxmlformats.org/officeDocument/2006/relationships/image" Target="../media/image117.png"/><Relationship Id="rId2" Type="http://schemas.openxmlformats.org/officeDocument/2006/relationships/slideLayout" Target="../slideLayouts/slideLayout37.xml"/><Relationship Id="rId1" Type="http://schemas.openxmlformats.org/officeDocument/2006/relationships/vmlDrawing" Target="../drawings/vmlDrawing18.vml"/><Relationship Id="rId6" Type="http://schemas.openxmlformats.org/officeDocument/2006/relationships/image" Target="../media/image116.jpeg"/><Relationship Id="rId11" Type="http://schemas.openxmlformats.org/officeDocument/2006/relationships/oleObject" Target="../embeddings/oleObject55.bin"/><Relationship Id="rId5" Type="http://schemas.openxmlformats.org/officeDocument/2006/relationships/image" Target="../media/image115.jpeg"/><Relationship Id="rId10" Type="http://schemas.openxmlformats.org/officeDocument/2006/relationships/image" Target="../media/image114.wmf"/><Relationship Id="rId4" Type="http://schemas.openxmlformats.org/officeDocument/2006/relationships/image" Target="../media/image113.wmf"/><Relationship Id="rId9"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119.jpeg"/><Relationship Id="rId7" Type="http://schemas.openxmlformats.org/officeDocument/2006/relationships/oleObject" Target="../embeddings/oleObject56.bin"/><Relationship Id="rId2" Type="http://schemas.openxmlformats.org/officeDocument/2006/relationships/slideLayout" Target="../slideLayouts/slideLayout35.xml"/><Relationship Id="rId1" Type="http://schemas.openxmlformats.org/officeDocument/2006/relationships/vmlDrawing" Target="../drawings/vmlDrawing19.vml"/><Relationship Id="rId6" Type="http://schemas.openxmlformats.org/officeDocument/2006/relationships/image" Target="../media/image122.png"/><Relationship Id="rId5" Type="http://schemas.openxmlformats.org/officeDocument/2006/relationships/image" Target="../media/image121.jpeg"/><Relationship Id="rId4" Type="http://schemas.openxmlformats.org/officeDocument/2006/relationships/image" Target="../media/image120.png"/><Relationship Id="rId9"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3" Type="http://schemas.openxmlformats.org/officeDocument/2006/relationships/image" Target="../media/image125.emf"/><Relationship Id="rId7" Type="http://schemas.openxmlformats.org/officeDocument/2006/relationships/image" Target="../media/image124.wmf"/><Relationship Id="rId2" Type="http://schemas.openxmlformats.org/officeDocument/2006/relationships/slideLayout" Target="../slideLayouts/slideLayout35.xml"/><Relationship Id="rId1" Type="http://schemas.openxmlformats.org/officeDocument/2006/relationships/vmlDrawing" Target="../drawings/vmlDrawing20.vml"/><Relationship Id="rId6" Type="http://schemas.openxmlformats.org/officeDocument/2006/relationships/oleObject" Target="../embeddings/oleObject59.bin"/><Relationship Id="rId5" Type="http://schemas.openxmlformats.org/officeDocument/2006/relationships/image" Target="../media/image123.wmf"/><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32.wmf"/><Relationship Id="rId3" Type="http://schemas.openxmlformats.org/officeDocument/2006/relationships/image" Target="../media/image133.png"/><Relationship Id="rId7" Type="http://schemas.openxmlformats.org/officeDocument/2006/relationships/image" Target="../media/image129.wmf"/><Relationship Id="rId12" Type="http://schemas.openxmlformats.org/officeDocument/2006/relationships/oleObject" Target="../embeddings/oleObject64.bin"/><Relationship Id="rId2" Type="http://schemas.openxmlformats.org/officeDocument/2006/relationships/slideLayout" Target="../slideLayouts/slideLayout35.xml"/><Relationship Id="rId1" Type="http://schemas.openxmlformats.org/officeDocument/2006/relationships/vmlDrawing" Target="../drawings/vmlDrawing21.vml"/><Relationship Id="rId6" Type="http://schemas.openxmlformats.org/officeDocument/2006/relationships/oleObject" Target="../embeddings/oleObject61.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130.wmf"/></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35.xml"/><Relationship Id="rId4" Type="http://schemas.openxmlformats.org/officeDocument/2006/relationships/image" Target="../media/image136.png"/></Relationships>
</file>

<file path=ppt/slides/_rels/slide57.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70.bin"/><Relationship Id="rId18" Type="http://schemas.openxmlformats.org/officeDocument/2006/relationships/image" Target="../media/image143.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141.wmf"/><Relationship Id="rId17" Type="http://schemas.openxmlformats.org/officeDocument/2006/relationships/oleObject" Target="../embeddings/oleObject72.bin"/><Relationship Id="rId2" Type="http://schemas.openxmlformats.org/officeDocument/2006/relationships/slideLayout" Target="../slideLayouts/slideLayout35.xml"/><Relationship Id="rId16" Type="http://schemas.openxmlformats.org/officeDocument/2006/relationships/image" Target="../media/image131.wmf"/><Relationship Id="rId1" Type="http://schemas.openxmlformats.org/officeDocument/2006/relationships/vmlDrawing" Target="../drawings/vmlDrawing22.vml"/><Relationship Id="rId6" Type="http://schemas.openxmlformats.org/officeDocument/2006/relationships/image" Target="../media/image138.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140.wmf"/><Relationship Id="rId4" Type="http://schemas.openxmlformats.org/officeDocument/2006/relationships/image" Target="../media/image137.wmf"/><Relationship Id="rId9" Type="http://schemas.openxmlformats.org/officeDocument/2006/relationships/oleObject" Target="../embeddings/oleObject68.bin"/><Relationship Id="rId14" Type="http://schemas.openxmlformats.org/officeDocument/2006/relationships/image" Target="../media/image142.wmf"/></Relationships>
</file>

<file path=ppt/slides/_rels/slide58.x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oleObject" Target="../embeddings/oleObject78.bin"/><Relationship Id="rId18" Type="http://schemas.openxmlformats.org/officeDocument/2006/relationships/image" Target="../media/image151.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148.wmf"/><Relationship Id="rId17" Type="http://schemas.openxmlformats.org/officeDocument/2006/relationships/oleObject" Target="../embeddings/oleObject80.bin"/><Relationship Id="rId2" Type="http://schemas.openxmlformats.org/officeDocument/2006/relationships/slideLayout" Target="../slideLayouts/slideLayout35.xml"/><Relationship Id="rId16" Type="http://schemas.openxmlformats.org/officeDocument/2006/relationships/image" Target="../media/image150.wmf"/><Relationship Id="rId20" Type="http://schemas.openxmlformats.org/officeDocument/2006/relationships/image" Target="../media/image152.wmf"/><Relationship Id="rId1" Type="http://schemas.openxmlformats.org/officeDocument/2006/relationships/vmlDrawing" Target="../drawings/vmlDrawing23.vml"/><Relationship Id="rId6" Type="http://schemas.openxmlformats.org/officeDocument/2006/relationships/image" Target="../media/image145.wmf"/><Relationship Id="rId11" Type="http://schemas.openxmlformats.org/officeDocument/2006/relationships/oleObject" Target="../embeddings/oleObject77.bin"/><Relationship Id="rId24" Type="http://schemas.openxmlformats.org/officeDocument/2006/relationships/image" Target="../media/image154.w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10" Type="http://schemas.openxmlformats.org/officeDocument/2006/relationships/image" Target="../media/image147.wmf"/><Relationship Id="rId19" Type="http://schemas.openxmlformats.org/officeDocument/2006/relationships/oleObject" Target="../embeddings/oleObject81.bin"/><Relationship Id="rId4" Type="http://schemas.openxmlformats.org/officeDocument/2006/relationships/image" Target="../media/image144.wmf"/><Relationship Id="rId9" Type="http://schemas.openxmlformats.org/officeDocument/2006/relationships/oleObject" Target="../embeddings/oleObject76.bin"/><Relationship Id="rId14" Type="http://schemas.openxmlformats.org/officeDocument/2006/relationships/image" Target="../media/image149.wmf"/><Relationship Id="rId22" Type="http://schemas.openxmlformats.org/officeDocument/2006/relationships/image" Target="../media/image153.wmf"/></Relationships>
</file>

<file path=ppt/slides/_rels/slide59.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59.wmf"/><Relationship Id="rId2" Type="http://schemas.openxmlformats.org/officeDocument/2006/relationships/slideLayout" Target="../slideLayouts/slideLayout35.xml"/><Relationship Id="rId16" Type="http://schemas.openxmlformats.org/officeDocument/2006/relationships/image" Target="../media/image161.wmf"/><Relationship Id="rId1" Type="http://schemas.openxmlformats.org/officeDocument/2006/relationships/vmlDrawing" Target="../drawings/vmlDrawing24.vml"/><Relationship Id="rId6" Type="http://schemas.openxmlformats.org/officeDocument/2006/relationships/image" Target="../media/image156.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158.wmf"/><Relationship Id="rId4" Type="http://schemas.openxmlformats.org/officeDocument/2006/relationships/image" Target="../media/image155.wmf"/><Relationship Id="rId9" Type="http://schemas.openxmlformats.org/officeDocument/2006/relationships/oleObject" Target="../embeddings/oleObject87.bin"/><Relationship Id="rId14" Type="http://schemas.openxmlformats.org/officeDocument/2006/relationships/image" Target="../media/image160.w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6.wmf"/><Relationship Id="rId3" Type="http://schemas.openxmlformats.org/officeDocument/2006/relationships/notesSlide" Target="../notesSlides/notesSlide8.xml"/><Relationship Id="rId7" Type="http://schemas.openxmlformats.org/officeDocument/2006/relationships/image" Target="../media/image13.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wmf"/><Relationship Id="rId5" Type="http://schemas.openxmlformats.org/officeDocument/2006/relationships/image" Target="../media/image11.png"/><Relationship Id="rId10" Type="http://schemas.openxmlformats.org/officeDocument/2006/relationships/oleObject" Target="../embeddings/oleObject3.bin"/><Relationship Id="rId4" Type="http://schemas.openxmlformats.org/officeDocument/2006/relationships/image" Target="../media/image17.png"/><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828800"/>
            <a:ext cx="8915400" cy="1470025"/>
          </a:xfrm>
        </p:spPr>
        <p:txBody>
          <a:bodyPr>
            <a:noAutofit/>
          </a:bodyPr>
          <a:lstStyle/>
          <a:p>
            <a:r>
              <a:rPr lang="en-US" sz="3600" b="1" dirty="0" smtClean="0">
                <a:latin typeface="Times New Roman" pitchFamily="18" charset="0"/>
                <a:cs typeface="Times New Roman" pitchFamily="18" charset="0"/>
              </a:rPr>
              <a:t>Complex dynamics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of a microwave time-delayed feedback loop</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3027135" y="3367314"/>
            <a:ext cx="3429000" cy="685800"/>
          </a:xfrm>
        </p:spPr>
        <p:txBody>
          <a:bodyPr>
            <a:normAutofit/>
          </a:bodyPr>
          <a:lstStyle/>
          <a:p>
            <a:r>
              <a:rPr lang="en-US" sz="3600" dirty="0" smtClean="0">
                <a:solidFill>
                  <a:schemeClr val="tx1"/>
                </a:solidFill>
                <a:latin typeface="Times New Roman" pitchFamily="18" charset="0"/>
                <a:cs typeface="Times New Roman" pitchFamily="18" charset="0"/>
              </a:rPr>
              <a:t>Hien Dao</a:t>
            </a:r>
          </a:p>
        </p:txBody>
      </p:sp>
      <p:sp>
        <p:nvSpPr>
          <p:cNvPr id="4" name="Subtitle 2"/>
          <p:cNvSpPr txBox="1">
            <a:spLocks/>
          </p:cNvSpPr>
          <p:nvPr/>
        </p:nvSpPr>
        <p:spPr>
          <a:xfrm>
            <a:off x="2438400" y="3024414"/>
            <a:ext cx="44196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smtClean="0"/>
          </a:p>
        </p:txBody>
      </p:sp>
      <p:sp>
        <p:nvSpPr>
          <p:cNvPr id="5" name="TextBox 4"/>
          <p:cNvSpPr txBox="1"/>
          <p:nvPr/>
        </p:nvSpPr>
        <p:spPr>
          <a:xfrm>
            <a:off x="3810000" y="4328946"/>
            <a:ext cx="2057401"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September 4</a:t>
            </a:r>
            <a:r>
              <a:rPr lang="en-US" sz="1400" baseline="30000" dirty="0"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 2013</a:t>
            </a:r>
            <a:endParaRPr lang="en-US" sz="1400" dirty="0">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59" y="50707"/>
            <a:ext cx="3331741" cy="1092293"/>
          </a:xfrm>
          <a:prstGeom prst="rect">
            <a:avLst/>
          </a:prstGeom>
          <a:ln>
            <a:solidFill>
              <a:schemeClr val="tx1"/>
            </a:solidFill>
          </a:ln>
        </p:spPr>
      </p:pic>
      <p:sp>
        <p:nvSpPr>
          <p:cNvPr id="7" name="TextBox 6"/>
          <p:cNvSpPr txBox="1"/>
          <p:nvPr/>
        </p:nvSpPr>
        <p:spPr>
          <a:xfrm>
            <a:off x="2840264" y="3962400"/>
            <a:ext cx="3844471"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PhD Thesis Defense </a:t>
            </a:r>
            <a:endParaRPr lang="en-US" sz="2000" dirty="0">
              <a:latin typeface="Times New Roman" pitchFamily="18" charset="0"/>
              <a:cs typeface="Times New Roman" pitchFamily="18" charset="0"/>
            </a:endParaRPr>
          </a:p>
        </p:txBody>
      </p:sp>
      <p:sp>
        <p:nvSpPr>
          <p:cNvPr id="8" name="TextBox 7"/>
          <p:cNvSpPr txBox="1"/>
          <p:nvPr/>
        </p:nvSpPr>
        <p:spPr>
          <a:xfrm>
            <a:off x="5257800" y="268069"/>
            <a:ext cx="3810000" cy="646331"/>
          </a:xfrm>
          <a:prstGeom prst="rect">
            <a:avLst/>
          </a:prstGeom>
          <a:noFill/>
          <a:ln>
            <a:solidFill>
              <a:schemeClr val="tx1"/>
            </a:solidFill>
          </a:ln>
        </p:spPr>
        <p:txBody>
          <a:bodyPr wrap="square" rtlCol="0">
            <a:spAutoFit/>
          </a:bodyPr>
          <a:lstStyle/>
          <a:p>
            <a:pPr algn="ctr"/>
            <a:r>
              <a:rPr lang="en-US" b="1" dirty="0" smtClean="0">
                <a:latin typeface="Arial Rounded MT Bold" pitchFamily="34" charset="0"/>
              </a:rPr>
              <a:t>C</a:t>
            </a:r>
            <a:r>
              <a:rPr lang="en-US" dirty="0" smtClean="0">
                <a:latin typeface="Arial Rounded MT Bold" pitchFamily="34" charset="0"/>
              </a:rPr>
              <a:t>hemical </a:t>
            </a:r>
            <a:r>
              <a:rPr lang="en-US" b="1" dirty="0" smtClean="0">
                <a:latin typeface="Arial Rounded MT Bold" pitchFamily="34" charset="0"/>
              </a:rPr>
              <a:t>P</a:t>
            </a:r>
            <a:r>
              <a:rPr lang="en-US" dirty="0" smtClean="0">
                <a:latin typeface="Arial Rounded MT Bold" pitchFamily="34" charset="0"/>
              </a:rPr>
              <a:t>hysics </a:t>
            </a:r>
            <a:r>
              <a:rPr lang="en-US" b="1" dirty="0" smtClean="0">
                <a:latin typeface="Arial Rounded MT Bold" pitchFamily="34" charset="0"/>
              </a:rPr>
              <a:t>G</a:t>
            </a:r>
            <a:r>
              <a:rPr lang="en-US" dirty="0" smtClean="0">
                <a:latin typeface="Arial Rounded MT Bold" pitchFamily="34" charset="0"/>
              </a:rPr>
              <a:t>raduate  </a:t>
            </a:r>
            <a:r>
              <a:rPr lang="en-US" b="1" dirty="0" smtClean="0">
                <a:latin typeface="Arial Rounded MT Bold" pitchFamily="34" charset="0"/>
              </a:rPr>
              <a:t>P</a:t>
            </a:r>
            <a:r>
              <a:rPr lang="en-US" dirty="0" smtClean="0">
                <a:latin typeface="Arial Rounded MT Bold" pitchFamily="34" charset="0"/>
              </a:rPr>
              <a:t>rogram</a:t>
            </a:r>
            <a:endParaRPr lang="en-US" dirty="0">
              <a:latin typeface="Arial Rounded MT Bold" pitchFamily="34" charset="0"/>
            </a:endParaRPr>
          </a:p>
        </p:txBody>
      </p:sp>
      <p:sp>
        <p:nvSpPr>
          <p:cNvPr id="9" name="TextBox 8"/>
          <p:cNvSpPr txBox="1"/>
          <p:nvPr/>
        </p:nvSpPr>
        <p:spPr>
          <a:xfrm>
            <a:off x="3297924" y="5074384"/>
            <a:ext cx="4245876" cy="1631216"/>
          </a:xfrm>
          <a:prstGeom prst="rect">
            <a:avLst/>
          </a:prstGeom>
          <a:noFill/>
        </p:spPr>
        <p:txBody>
          <a:bodyPr wrap="square" rtlCol="0">
            <a:spAutoFit/>
          </a:bodyPr>
          <a:lstStyle/>
          <a:p>
            <a:r>
              <a:rPr lang="en-US" sz="2000" dirty="0" smtClean="0">
                <a:latin typeface="Times New Roman" pitchFamily="18" charset="0"/>
                <a:cs typeface="Times New Roman" pitchFamily="18" charset="0"/>
              </a:rPr>
              <a:t>Prof. </a:t>
            </a:r>
            <a:r>
              <a:rPr lang="en-US" sz="2000" dirty="0">
                <a:latin typeface="Times New Roman" pitchFamily="18" charset="0"/>
                <a:cs typeface="Times New Roman" pitchFamily="18" charset="0"/>
              </a:rPr>
              <a:t>Thomas </a:t>
            </a:r>
            <a:r>
              <a:rPr lang="en-US" sz="2000" dirty="0" smtClean="0">
                <a:latin typeface="Times New Roman" pitchFamily="18" charset="0"/>
                <a:cs typeface="Times New Roman" pitchFamily="18" charset="0"/>
              </a:rPr>
              <a:t>Murphy - Chair</a:t>
            </a:r>
          </a:p>
          <a:p>
            <a:r>
              <a:rPr lang="en-US" sz="2000" dirty="0" smtClean="0">
                <a:latin typeface="Times New Roman" pitchFamily="18" charset="0"/>
                <a:cs typeface="Times New Roman" pitchFamily="18" charset="0"/>
              </a:rPr>
              <a:t>Prof. </a:t>
            </a:r>
            <a:r>
              <a:rPr lang="en-US" sz="2000" dirty="0">
                <a:latin typeface="Times New Roman" pitchFamily="18" charset="0"/>
                <a:cs typeface="Times New Roman" pitchFamily="18" charset="0"/>
              </a:rPr>
              <a:t>Rajarshi Roy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Dr. John Rodgers</a:t>
            </a:r>
          </a:p>
          <a:p>
            <a:r>
              <a:rPr lang="en-US" sz="2000" dirty="0" smtClean="0">
                <a:latin typeface="Times New Roman" pitchFamily="18" charset="0"/>
                <a:cs typeface="Times New Roman" pitchFamily="18" charset="0"/>
              </a:rPr>
              <a:t>Prof. Michelle Girvan</a:t>
            </a:r>
          </a:p>
          <a:p>
            <a:r>
              <a:rPr lang="en-US" sz="2000" dirty="0" smtClean="0">
                <a:latin typeface="Times New Roman" pitchFamily="18" charset="0"/>
                <a:cs typeface="Times New Roman" pitchFamily="18" charset="0"/>
              </a:rPr>
              <a:t>Prof. Brian Hunt – Dean Representative</a:t>
            </a:r>
            <a:endParaRPr lang="en-US" sz="2000" dirty="0">
              <a:latin typeface="Times New Roman" pitchFamily="18" charset="0"/>
              <a:cs typeface="Times New Roman" pitchFamily="18" charset="0"/>
            </a:endParaRPr>
          </a:p>
        </p:txBody>
      </p:sp>
      <p:sp>
        <p:nvSpPr>
          <p:cNvPr id="10" name="Rectangle 9"/>
          <p:cNvSpPr/>
          <p:nvPr/>
        </p:nvSpPr>
        <p:spPr>
          <a:xfrm>
            <a:off x="1622709" y="5059144"/>
            <a:ext cx="1540230" cy="430887"/>
          </a:xfrm>
          <a:prstGeom prst="rect">
            <a:avLst/>
          </a:prstGeom>
        </p:spPr>
        <p:txBody>
          <a:bodyPr wrap="none">
            <a:spAutoFit/>
          </a:bodyPr>
          <a:lstStyle/>
          <a:p>
            <a:r>
              <a:rPr lang="en-US" sz="2200" u="sng" dirty="0">
                <a:latin typeface="Times New Roman" pitchFamily="18" charset="0"/>
                <a:cs typeface="Times New Roman" pitchFamily="18" charset="0"/>
              </a:rPr>
              <a:t>C</a:t>
            </a:r>
            <a:r>
              <a:rPr lang="en-US" sz="2200" u="sng" dirty="0" smtClean="0">
                <a:latin typeface="Times New Roman" pitchFamily="18" charset="0"/>
                <a:cs typeface="Times New Roman" pitchFamily="18" charset="0"/>
              </a:rPr>
              <a:t>ommittee</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504826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spect="1"/>
          </p:cNvSpPr>
          <p:nvPr>
            <p:ph type="title"/>
          </p:nvPr>
        </p:nvSpPr>
        <p:spPr>
          <a:xfrm>
            <a:off x="623817" y="228600"/>
            <a:ext cx="2500383" cy="685800"/>
          </a:xfrm>
          <a:solidFill>
            <a:schemeClr val="accent1"/>
          </a:solidFill>
        </p:spPr>
        <p:txBody>
          <a:bodyPr>
            <a:normAutofit/>
          </a:bodyPr>
          <a:lstStyle/>
          <a:p>
            <a:pPr algn="l"/>
            <a:r>
              <a:rPr lang="en-US" sz="3200" dirty="0" smtClean="0">
                <a:solidFill>
                  <a:schemeClr val="bg1"/>
                </a:solidFill>
                <a:latin typeface="+mn-lt"/>
              </a:rPr>
              <a:t>Introduction</a:t>
            </a:r>
            <a:r>
              <a:rPr lang="en-US" sz="3200" dirty="0" smtClean="0">
                <a:latin typeface="+mn-lt"/>
              </a:rPr>
              <a:t> </a:t>
            </a:r>
            <a:r>
              <a:rPr lang="en-US" sz="3200" dirty="0" smtClean="0">
                <a:solidFill>
                  <a:schemeClr val="bg1"/>
                </a:solidFill>
                <a:latin typeface="+mn-lt"/>
              </a:rPr>
              <a:t>:</a:t>
            </a:r>
            <a:endParaRPr lang="en-US" sz="1600" dirty="0">
              <a:solidFill>
                <a:schemeClr val="bg1"/>
              </a:solidFill>
              <a:latin typeface="+mn-lt"/>
            </a:endParaRPr>
          </a:p>
        </p:txBody>
      </p:sp>
      <p:sp>
        <p:nvSpPr>
          <p:cNvPr id="5" name="Rectangle 4"/>
          <p:cNvSpPr>
            <a:spLocks noChangeAspect="1"/>
          </p:cNvSpPr>
          <p:nvPr/>
        </p:nvSpPr>
        <p:spPr>
          <a:xfrm>
            <a:off x="3352800" y="76200"/>
            <a:ext cx="4572000" cy="923330"/>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Deterministic chaos</a:t>
            </a:r>
          </a:p>
          <a:p>
            <a:pPr marL="285750" indent="-285750">
              <a:buFont typeface="Wingdings" pitchFamily="2" charset="2"/>
              <a:buChar char="§"/>
            </a:pPr>
            <a:r>
              <a:rPr lang="en-US" dirty="0" smtClean="0">
                <a:solidFill>
                  <a:schemeClr val="tx1">
                    <a:alpha val="55000"/>
                  </a:schemeClr>
                </a:solidFill>
              </a:rPr>
              <a:t>Deterministic Brownian motion</a:t>
            </a:r>
          </a:p>
          <a:p>
            <a:pPr marL="285750" indent="-285750">
              <a:buFont typeface="Wingdings" pitchFamily="2" charset="2"/>
              <a:buChar char="§"/>
            </a:pPr>
            <a:r>
              <a:rPr lang="en-US" b="1" dirty="0" smtClean="0"/>
              <a:t>Delay differential equations</a:t>
            </a:r>
            <a:endParaRPr lang="en-US" b="1" dirty="0"/>
          </a:p>
        </p:txBody>
      </p:sp>
      <p:sp>
        <p:nvSpPr>
          <p:cNvPr id="6" name="Content Placeholder 2"/>
          <p:cNvSpPr>
            <a:spLocks noGrp="1"/>
          </p:cNvSpPr>
          <p:nvPr>
            <p:ph idx="1"/>
          </p:nvPr>
        </p:nvSpPr>
        <p:spPr>
          <a:xfrm>
            <a:off x="304800" y="1101794"/>
            <a:ext cx="5715000" cy="4994206"/>
          </a:xfrm>
        </p:spPr>
        <p:txBody>
          <a:bodyPr>
            <a:normAutofit/>
          </a:bodyPr>
          <a:lstStyle/>
          <a:p>
            <a:endParaRPr lang="en-US" sz="2400" dirty="0" smtClean="0"/>
          </a:p>
          <a:p>
            <a:r>
              <a:rPr lang="en-US" sz="2400" dirty="0" smtClean="0"/>
              <a:t>Ikeda system</a:t>
            </a:r>
          </a:p>
          <a:p>
            <a:endParaRPr lang="en-US" sz="2400" dirty="0" smtClean="0"/>
          </a:p>
          <a:p>
            <a:pPr marL="0" indent="0">
              <a:buNone/>
            </a:pPr>
            <a:endParaRPr lang="en-US" sz="2400" dirty="0" smtClean="0"/>
          </a:p>
          <a:p>
            <a:r>
              <a:rPr lang="en-US" sz="2400" dirty="0" smtClean="0">
                <a:cs typeface="Arial" pitchFamily="34" charset="0"/>
              </a:rPr>
              <a:t>Mackey-Glass system</a:t>
            </a:r>
          </a:p>
          <a:p>
            <a:endParaRPr lang="en-US" sz="2400" dirty="0">
              <a:cs typeface="Arial" pitchFamily="34" charset="0"/>
            </a:endParaRPr>
          </a:p>
          <a:p>
            <a:pPr marL="0" indent="0">
              <a:buNone/>
            </a:pPr>
            <a:endParaRPr lang="en-US" sz="2400" dirty="0" smtClean="0">
              <a:cs typeface="Arial" pitchFamily="34" charset="0"/>
            </a:endParaRPr>
          </a:p>
          <a:p>
            <a:r>
              <a:rPr lang="en-US" sz="2400" dirty="0" smtClean="0">
                <a:cs typeface="Arial" pitchFamily="34" charset="0"/>
              </a:rPr>
              <a:t>Optoelectronic system </a:t>
            </a:r>
            <a:endParaRPr lang="en-US" sz="2400"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967" y="2928456"/>
            <a:ext cx="2619233"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167" y="1312897"/>
            <a:ext cx="261923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167" y="4437097"/>
            <a:ext cx="3099072"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5800" y="4665697"/>
            <a:ext cx="4086367" cy="523220"/>
          </a:xfrm>
          <a:prstGeom prst="rect">
            <a:avLst/>
          </a:prstGeom>
          <a:noFill/>
        </p:spPr>
        <p:txBody>
          <a:bodyPr wrap="square" rtlCol="0">
            <a:spAutoFit/>
          </a:bodyPr>
          <a:lstStyle/>
          <a:p>
            <a:r>
              <a:rPr lang="en-US" sz="1400" dirty="0" smtClean="0">
                <a:cs typeface="Arial" pitchFamily="34" charset="0"/>
              </a:rPr>
              <a:t>A.B. Cohen et al,</a:t>
            </a:r>
            <a:r>
              <a:rPr lang="en-US" sz="1400" i="1" dirty="0" smtClean="0">
                <a:cs typeface="Arial" pitchFamily="34" charset="0"/>
              </a:rPr>
              <a:t> PRL </a:t>
            </a:r>
            <a:r>
              <a:rPr lang="en-US" sz="1400" b="1" i="1" dirty="0" smtClean="0">
                <a:cs typeface="Arial" pitchFamily="34" charset="0"/>
              </a:rPr>
              <a:t>101</a:t>
            </a:r>
            <a:r>
              <a:rPr lang="en-US" sz="1400" i="1" dirty="0" smtClean="0">
                <a:cs typeface="Arial" pitchFamily="34" charset="0"/>
              </a:rPr>
              <a:t>, </a:t>
            </a:r>
            <a:r>
              <a:rPr lang="en-US" sz="1400" dirty="0" smtClean="0">
                <a:cs typeface="Arial" pitchFamily="34" charset="0"/>
              </a:rPr>
              <a:t>154102 (2008)</a:t>
            </a:r>
          </a:p>
          <a:p>
            <a:r>
              <a:rPr lang="en-US" sz="1400" dirty="0" smtClean="0">
                <a:cs typeface="Arial" pitchFamily="34" charset="0"/>
              </a:rPr>
              <a:t>Y. C. Kouomou et al</a:t>
            </a:r>
            <a:r>
              <a:rPr lang="en-US" sz="1400" i="1" dirty="0" smtClean="0">
                <a:cs typeface="Arial" pitchFamily="34" charset="0"/>
              </a:rPr>
              <a:t>, PRL </a:t>
            </a:r>
            <a:r>
              <a:rPr lang="en-US" sz="1400" b="1" i="1" dirty="0" smtClean="0">
                <a:cs typeface="Arial" pitchFamily="34" charset="0"/>
              </a:rPr>
              <a:t>95</a:t>
            </a:r>
            <a:r>
              <a:rPr lang="en-US" sz="1400" i="1" dirty="0" smtClean="0">
                <a:cs typeface="Arial" pitchFamily="34" charset="0"/>
              </a:rPr>
              <a:t>, </a:t>
            </a:r>
            <a:r>
              <a:rPr lang="en-US" sz="1400" dirty="0" smtClean="0">
                <a:cs typeface="Arial" pitchFamily="34" charset="0"/>
              </a:rPr>
              <a:t>203903 (2005)</a:t>
            </a:r>
            <a:endParaRPr lang="en-US" sz="1400" dirty="0">
              <a:cs typeface="Arial" pitchFamily="34" charset="0"/>
            </a:endParaRPr>
          </a:p>
        </p:txBody>
      </p:sp>
      <p:sp>
        <p:nvSpPr>
          <p:cNvPr id="11" name="Rectangle 10"/>
          <p:cNvSpPr/>
          <p:nvPr/>
        </p:nvSpPr>
        <p:spPr>
          <a:xfrm>
            <a:off x="685800" y="1950298"/>
            <a:ext cx="4467367" cy="307777"/>
          </a:xfrm>
          <a:prstGeom prst="rect">
            <a:avLst/>
          </a:prstGeom>
        </p:spPr>
        <p:txBody>
          <a:bodyPr wrap="square">
            <a:spAutoFit/>
          </a:bodyPr>
          <a:lstStyle/>
          <a:p>
            <a:r>
              <a:rPr lang="en-US" sz="1400" dirty="0" smtClean="0">
                <a:solidFill>
                  <a:prstClr val="black"/>
                </a:solidFill>
                <a:cs typeface="Arial" pitchFamily="34" charset="0"/>
              </a:rPr>
              <a:t>K</a:t>
            </a:r>
            <a:r>
              <a:rPr lang="en-US" sz="1400" dirty="0">
                <a:solidFill>
                  <a:prstClr val="black"/>
                </a:solidFill>
                <a:cs typeface="Arial" pitchFamily="34" charset="0"/>
              </a:rPr>
              <a:t>. Ikeda and K. </a:t>
            </a:r>
            <a:r>
              <a:rPr lang="en-US" sz="1400" dirty="0" smtClean="0">
                <a:solidFill>
                  <a:prstClr val="black"/>
                </a:solidFill>
                <a:cs typeface="Arial" pitchFamily="34" charset="0"/>
              </a:rPr>
              <a:t>Matsumoto</a:t>
            </a:r>
            <a:r>
              <a:rPr lang="en-US" sz="1400" i="1" dirty="0" smtClean="0">
                <a:solidFill>
                  <a:prstClr val="black"/>
                </a:solidFill>
                <a:cs typeface="Arial" pitchFamily="34" charset="0"/>
              </a:rPr>
              <a:t>, Physica </a:t>
            </a:r>
            <a:r>
              <a:rPr lang="en-US" sz="1400" i="1" dirty="0">
                <a:solidFill>
                  <a:prstClr val="black"/>
                </a:solidFill>
                <a:cs typeface="Arial" pitchFamily="34" charset="0"/>
              </a:rPr>
              <a:t>D </a:t>
            </a:r>
            <a:r>
              <a:rPr lang="en-US" sz="1400" b="1" i="1" dirty="0">
                <a:solidFill>
                  <a:prstClr val="black"/>
                </a:solidFill>
                <a:cs typeface="Arial" pitchFamily="34" charset="0"/>
              </a:rPr>
              <a:t>29</a:t>
            </a:r>
            <a:r>
              <a:rPr lang="en-US" sz="1400" i="1" dirty="0">
                <a:solidFill>
                  <a:prstClr val="black"/>
                </a:solidFill>
                <a:cs typeface="Arial" pitchFamily="34" charset="0"/>
              </a:rPr>
              <a:t>, </a:t>
            </a:r>
            <a:r>
              <a:rPr lang="en-US" sz="1400" dirty="0" smtClean="0">
                <a:solidFill>
                  <a:prstClr val="black"/>
                </a:solidFill>
                <a:cs typeface="Arial" pitchFamily="34" charset="0"/>
              </a:rPr>
              <a:t>223 </a:t>
            </a:r>
            <a:r>
              <a:rPr lang="en-US" sz="1400" dirty="0">
                <a:solidFill>
                  <a:prstClr val="black"/>
                </a:solidFill>
                <a:cs typeface="Arial" pitchFamily="34" charset="0"/>
              </a:rPr>
              <a:t>(1987)</a:t>
            </a:r>
            <a:endParaRPr lang="en-US" sz="1400" dirty="0"/>
          </a:p>
        </p:txBody>
      </p:sp>
      <p:sp>
        <p:nvSpPr>
          <p:cNvPr id="12" name="Rectangle 11"/>
          <p:cNvSpPr/>
          <p:nvPr/>
        </p:nvSpPr>
        <p:spPr>
          <a:xfrm>
            <a:off x="685800" y="3289632"/>
            <a:ext cx="4086367" cy="307777"/>
          </a:xfrm>
          <a:prstGeom prst="rect">
            <a:avLst/>
          </a:prstGeom>
        </p:spPr>
        <p:txBody>
          <a:bodyPr wrap="square">
            <a:spAutoFit/>
          </a:bodyPr>
          <a:lstStyle/>
          <a:p>
            <a:r>
              <a:rPr lang="en-US" sz="1400" dirty="0" smtClean="0">
                <a:solidFill>
                  <a:prstClr val="black"/>
                </a:solidFill>
                <a:cs typeface="Arial" pitchFamily="34" charset="0"/>
              </a:rPr>
              <a:t>M. C. Mackey and L. Glass</a:t>
            </a:r>
            <a:r>
              <a:rPr lang="en-US" sz="1400" i="1" dirty="0" smtClean="0">
                <a:solidFill>
                  <a:prstClr val="black"/>
                </a:solidFill>
                <a:cs typeface="Arial" pitchFamily="34" charset="0"/>
              </a:rPr>
              <a:t>, Science </a:t>
            </a:r>
            <a:r>
              <a:rPr lang="en-US" sz="1400" b="1" i="1" dirty="0" smtClean="0">
                <a:solidFill>
                  <a:prstClr val="black"/>
                </a:solidFill>
                <a:cs typeface="Arial" pitchFamily="34" charset="0"/>
              </a:rPr>
              <a:t>197</a:t>
            </a:r>
            <a:r>
              <a:rPr lang="en-US" sz="1400" i="1" dirty="0" smtClean="0">
                <a:solidFill>
                  <a:prstClr val="black"/>
                </a:solidFill>
                <a:cs typeface="Arial" pitchFamily="34" charset="0"/>
              </a:rPr>
              <a:t>, </a:t>
            </a:r>
            <a:r>
              <a:rPr lang="en-US" sz="1400" dirty="0" smtClean="0">
                <a:solidFill>
                  <a:prstClr val="black"/>
                </a:solidFill>
                <a:cs typeface="Arial" pitchFamily="34" charset="0"/>
              </a:rPr>
              <a:t>287 </a:t>
            </a:r>
            <a:r>
              <a:rPr lang="en-US" sz="1400" dirty="0">
                <a:solidFill>
                  <a:prstClr val="black"/>
                </a:solidFill>
                <a:cs typeface="Arial" pitchFamily="34" charset="0"/>
              </a:rPr>
              <a:t>(</a:t>
            </a:r>
            <a:r>
              <a:rPr lang="en-US" sz="1400" dirty="0" smtClean="0">
                <a:solidFill>
                  <a:prstClr val="black"/>
                </a:solidFill>
                <a:cs typeface="Arial" pitchFamily="34" charset="0"/>
              </a:rPr>
              <a:t>1977</a:t>
            </a:r>
            <a:r>
              <a:rPr lang="en-US" sz="1400" dirty="0">
                <a:solidFill>
                  <a:prstClr val="black"/>
                </a:solidFill>
                <a:cs typeface="Arial" pitchFamily="34" charset="0"/>
              </a:rPr>
              <a:t>)</a:t>
            </a:r>
            <a:endParaRPr lang="en-US" sz="1400" dirty="0"/>
          </a:p>
        </p:txBody>
      </p:sp>
      <p:sp>
        <p:nvSpPr>
          <p:cNvPr id="13" name="Rectangle 12"/>
          <p:cNvSpPr>
            <a:spLocks noChangeAspect="1"/>
          </p:cNvSpPr>
          <p:nvPr/>
        </p:nvSpPr>
        <p:spPr>
          <a:xfrm>
            <a:off x="6934200" y="537865"/>
            <a:ext cx="2286000" cy="615553"/>
          </a:xfrm>
          <a:prstGeom prst="rect">
            <a:avLst/>
          </a:prstGeom>
        </p:spPr>
        <p:txBody>
          <a:bodyPr wrap="square">
            <a:spAutoFit/>
          </a:bodyPr>
          <a:lstStyle/>
          <a:p>
            <a:pPr marL="285750" indent="-285750">
              <a:buFont typeface="Wingdings" pitchFamily="2" charset="2"/>
              <a:buChar char="§"/>
            </a:pPr>
            <a:r>
              <a:rPr lang="en-US" b="1" dirty="0" smtClean="0"/>
              <a:t>History</a:t>
            </a:r>
          </a:p>
          <a:p>
            <a:pPr marL="285750" indent="-285750">
              <a:buFont typeface="Wingdings" pitchFamily="2" charset="2"/>
              <a:buChar char="§"/>
            </a:pPr>
            <a:r>
              <a:rPr lang="en-US" sz="1600" dirty="0" smtClean="0">
                <a:solidFill>
                  <a:schemeClr val="tx1">
                    <a:alpha val="55000"/>
                  </a:schemeClr>
                </a:solidFill>
              </a:rPr>
              <a:t>System realization</a:t>
            </a:r>
          </a:p>
        </p:txBody>
      </p:sp>
      <p:sp>
        <p:nvSpPr>
          <p:cNvPr id="2" name="Rectangle 1"/>
          <p:cNvSpPr/>
          <p:nvPr/>
        </p:nvSpPr>
        <p:spPr>
          <a:xfrm>
            <a:off x="581166" y="6183868"/>
            <a:ext cx="8258033" cy="369332"/>
          </a:xfrm>
          <a:prstGeom prst="rect">
            <a:avLst/>
          </a:prstGeom>
        </p:spPr>
        <p:txBody>
          <a:bodyPr wrap="square">
            <a:spAutoFit/>
          </a:bodyPr>
          <a:lstStyle/>
          <a:p>
            <a:r>
              <a:rPr lang="en-US" dirty="0">
                <a:solidFill>
                  <a:srgbClr val="FF0000"/>
                </a:solidFill>
              </a:rPr>
              <a:t>C</a:t>
            </a:r>
            <a:r>
              <a:rPr lang="en-US" dirty="0" smtClean="0">
                <a:solidFill>
                  <a:srgbClr val="FF0000"/>
                </a:solidFill>
              </a:rPr>
              <a:t>haos </a:t>
            </a:r>
            <a:r>
              <a:rPr lang="en-US" dirty="0">
                <a:solidFill>
                  <a:srgbClr val="FF0000"/>
                </a:solidFill>
              </a:rPr>
              <a:t>is created by nonlinearly mixing one physical variable with its own history.</a:t>
            </a:r>
          </a:p>
        </p:txBody>
      </p:sp>
    </p:spTree>
    <p:extLst>
      <p:ext uri="{BB962C8B-B14F-4D97-AF65-F5344CB8AC3E}">
        <p14:creationId xmlns:p14="http://schemas.microsoft.com/office/powerpoint/2010/main" val="327367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spect="1"/>
          </p:cNvSpPr>
          <p:nvPr>
            <p:ph type="title"/>
          </p:nvPr>
        </p:nvSpPr>
        <p:spPr>
          <a:xfrm>
            <a:off x="685800" y="194965"/>
            <a:ext cx="2514600" cy="685800"/>
          </a:xfrm>
          <a:solidFill>
            <a:schemeClr val="accent1"/>
          </a:solidFill>
        </p:spPr>
        <p:txBody>
          <a:bodyPr>
            <a:normAutofit/>
          </a:bodyPr>
          <a:lstStyle/>
          <a:p>
            <a:pPr algn="l"/>
            <a:r>
              <a:rPr lang="en-US" sz="3200" dirty="0" smtClean="0">
                <a:solidFill>
                  <a:schemeClr val="bg1"/>
                </a:solidFill>
                <a:latin typeface="+mn-lt"/>
              </a:rPr>
              <a:t>Introduction</a:t>
            </a:r>
            <a:r>
              <a:rPr lang="en-US" sz="3200" dirty="0" smtClean="0">
                <a:latin typeface="+mn-lt"/>
              </a:rPr>
              <a:t> </a:t>
            </a:r>
            <a:r>
              <a:rPr lang="en-US" sz="3200" dirty="0" smtClean="0">
                <a:solidFill>
                  <a:schemeClr val="bg1"/>
                </a:solidFill>
                <a:latin typeface="+mn-lt"/>
              </a:rPr>
              <a:t>:</a:t>
            </a:r>
            <a:endParaRPr lang="en-US" sz="1600" dirty="0">
              <a:solidFill>
                <a:schemeClr val="bg1"/>
              </a:solidFill>
              <a:latin typeface="+mn-lt"/>
            </a:endParaRPr>
          </a:p>
        </p:txBody>
      </p:sp>
      <p:sp>
        <p:nvSpPr>
          <p:cNvPr id="5" name="Rectangle 4"/>
          <p:cNvSpPr>
            <a:spLocks noChangeAspect="1"/>
          </p:cNvSpPr>
          <p:nvPr/>
        </p:nvSpPr>
        <p:spPr>
          <a:xfrm>
            <a:off x="3352800" y="76200"/>
            <a:ext cx="45720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Deterministic chaos</a:t>
            </a:r>
          </a:p>
          <a:p>
            <a:pPr marL="285750" indent="-285750">
              <a:buFont typeface="Wingdings" pitchFamily="2" charset="2"/>
              <a:buChar char="§"/>
            </a:pPr>
            <a:r>
              <a:rPr lang="en-US" dirty="0" smtClean="0">
                <a:solidFill>
                  <a:schemeClr val="tx1">
                    <a:alpha val="55000"/>
                  </a:schemeClr>
                </a:solidFill>
              </a:rPr>
              <a:t>Deterministic Brownian motion</a:t>
            </a:r>
          </a:p>
          <a:p>
            <a:pPr marL="285750" indent="-285750">
              <a:buFont typeface="Wingdings" pitchFamily="2" charset="2"/>
              <a:buChar char="§"/>
            </a:pPr>
            <a:r>
              <a:rPr lang="en-US" sz="2000" b="1" dirty="0" smtClean="0"/>
              <a:t>Delay</a:t>
            </a:r>
            <a:r>
              <a:rPr lang="en-US" b="1" dirty="0" smtClean="0"/>
              <a:t> differential equations</a:t>
            </a:r>
            <a:endParaRPr lang="en-US" b="1" dirty="0"/>
          </a:p>
        </p:txBody>
      </p:sp>
      <p:sp>
        <p:nvSpPr>
          <p:cNvPr id="7" name="Content Placeholder 2"/>
          <p:cNvSpPr>
            <a:spLocks noGrp="1"/>
          </p:cNvSpPr>
          <p:nvPr>
            <p:ph idx="1"/>
          </p:nvPr>
        </p:nvSpPr>
        <p:spPr>
          <a:xfrm>
            <a:off x="685800" y="4539342"/>
            <a:ext cx="3124200" cy="1404258"/>
          </a:xfrm>
        </p:spPr>
        <p:txBody>
          <a:bodyPr>
            <a:normAutofit/>
          </a:bodyPr>
          <a:lstStyle/>
          <a:p>
            <a:r>
              <a:rPr lang="en-US" sz="2000" dirty="0" smtClean="0"/>
              <a:t>Nonlinearity</a:t>
            </a:r>
          </a:p>
          <a:p>
            <a:r>
              <a:rPr lang="en-US" sz="2000" dirty="0" smtClean="0"/>
              <a:t>Delay</a:t>
            </a:r>
          </a:p>
          <a:p>
            <a:r>
              <a:rPr lang="en-US" sz="2000" dirty="0" smtClean="0"/>
              <a:t>Filter function</a:t>
            </a:r>
          </a:p>
          <a:p>
            <a:endParaRPr lang="en-US" sz="2400" dirty="0"/>
          </a:p>
        </p:txBody>
      </p:sp>
      <p:grpSp>
        <p:nvGrpSpPr>
          <p:cNvPr id="8" name="Group 7"/>
          <p:cNvGrpSpPr/>
          <p:nvPr/>
        </p:nvGrpSpPr>
        <p:grpSpPr>
          <a:xfrm>
            <a:off x="4697183" y="4201497"/>
            <a:ext cx="3227617" cy="1818303"/>
            <a:chOff x="4449898" y="1524000"/>
            <a:chExt cx="3227617" cy="1818303"/>
          </a:xfrm>
        </p:grpSpPr>
        <p:sp>
          <p:nvSpPr>
            <p:cNvPr id="9" name="Rectangle 8"/>
            <p:cNvSpPr/>
            <p:nvPr/>
          </p:nvSpPr>
          <p:spPr>
            <a:xfrm>
              <a:off x="5255442" y="1524000"/>
              <a:ext cx="1480456"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cs typeface="Arial" pitchFamily="34" charset="0"/>
                </a:rPr>
                <a:t>Nonlinearity</a:t>
              </a:r>
              <a:endParaRPr lang="en-US" sz="1400" dirty="0">
                <a:solidFill>
                  <a:prstClr val="black"/>
                </a:solidFill>
                <a:cs typeface="Arial" pitchFamily="34" charset="0"/>
              </a:endParaRPr>
            </a:p>
          </p:txBody>
        </p:sp>
        <p:sp>
          <p:nvSpPr>
            <p:cNvPr id="10" name="Oval 9"/>
            <p:cNvSpPr/>
            <p:nvPr/>
          </p:nvSpPr>
          <p:spPr>
            <a:xfrm>
              <a:off x="7040698" y="2841171"/>
              <a:ext cx="495300" cy="5011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669098" y="2901238"/>
              <a:ext cx="762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cs typeface="Arial" pitchFamily="34" charset="0"/>
                </a:rPr>
                <a:t>F</a:t>
              </a:r>
              <a:r>
                <a:rPr lang="en-US" sz="1400" dirty="0" smtClean="0">
                  <a:solidFill>
                    <a:prstClr val="black"/>
                  </a:solidFill>
                  <a:cs typeface="Arial" pitchFamily="34" charset="0"/>
                </a:rPr>
                <a:t>ilter</a:t>
              </a:r>
              <a:endParaRPr lang="en-US" sz="1400" dirty="0">
                <a:solidFill>
                  <a:prstClr val="black"/>
                </a:solidFill>
                <a:cs typeface="Arial" pitchFamily="34" charset="0"/>
              </a:endParaRPr>
            </a:p>
          </p:txBody>
        </p:sp>
        <p:sp>
          <p:nvSpPr>
            <p:cNvPr id="12" name="Isosceles Triangle 11"/>
            <p:cNvSpPr/>
            <p:nvPr/>
          </p:nvSpPr>
          <p:spPr>
            <a:xfrm rot="16200000">
              <a:off x="4504132" y="2786937"/>
              <a:ext cx="501132" cy="6096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Elbow Connector 12"/>
            <p:cNvCxnSpPr>
              <a:stCxn id="9" idx="3"/>
              <a:endCxn id="10" idx="6"/>
            </p:cNvCxnSpPr>
            <p:nvPr/>
          </p:nvCxnSpPr>
          <p:spPr>
            <a:xfrm>
              <a:off x="6735898" y="1866900"/>
              <a:ext cx="800100" cy="1224837"/>
            </a:xfrm>
            <a:prstGeom prst="bentConnector3">
              <a:avLst>
                <a:gd name="adj1" fmla="val 12857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 idx="0"/>
              <a:endCxn id="9" idx="1"/>
            </p:cNvCxnSpPr>
            <p:nvPr/>
          </p:nvCxnSpPr>
          <p:spPr>
            <a:xfrm rot="10800000" flipH="1">
              <a:off x="4449898" y="1866901"/>
              <a:ext cx="805544" cy="1224837"/>
            </a:xfrm>
            <a:prstGeom prst="bentConnector3">
              <a:avLst>
                <a:gd name="adj1" fmla="val -21646"/>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11" idx="3"/>
            </p:cNvCxnSpPr>
            <p:nvPr/>
          </p:nvCxnSpPr>
          <p:spPr>
            <a:xfrm flipH="1">
              <a:off x="6431098" y="3091737"/>
              <a:ext cx="609600"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1"/>
            </p:cNvCxnSpPr>
            <p:nvPr/>
          </p:nvCxnSpPr>
          <p:spPr>
            <a:xfrm flipH="1">
              <a:off x="5059498" y="3091738"/>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69642" y="2928259"/>
              <a:ext cx="685800" cy="307777"/>
            </a:xfrm>
            <a:prstGeom prst="rect">
              <a:avLst/>
            </a:prstGeom>
            <a:noFill/>
          </p:spPr>
          <p:txBody>
            <a:bodyPr wrap="square" rtlCol="0">
              <a:spAutoFit/>
            </a:bodyPr>
            <a:lstStyle/>
            <a:p>
              <a:r>
                <a:rPr lang="en-US" sz="1400" dirty="0">
                  <a:solidFill>
                    <a:prstClr val="black"/>
                  </a:solidFill>
                  <a:cs typeface="Arial" pitchFamily="34" charset="0"/>
                </a:rPr>
                <a:t>G</a:t>
              </a:r>
              <a:r>
                <a:rPr lang="en-US" sz="1400" dirty="0" smtClean="0">
                  <a:solidFill>
                    <a:prstClr val="black"/>
                  </a:solidFill>
                  <a:cs typeface="Arial" pitchFamily="34" charset="0"/>
                </a:rPr>
                <a:t>ain</a:t>
              </a:r>
              <a:endParaRPr lang="en-US" sz="1400" dirty="0">
                <a:solidFill>
                  <a:prstClr val="black"/>
                </a:solidFill>
                <a:cs typeface="Arial" pitchFamily="34" charset="0"/>
              </a:endParaRPr>
            </a:p>
          </p:txBody>
        </p:sp>
        <p:sp>
          <p:nvSpPr>
            <p:cNvPr id="18" name="TextBox 17"/>
            <p:cNvSpPr txBox="1"/>
            <p:nvPr/>
          </p:nvSpPr>
          <p:spPr>
            <a:xfrm>
              <a:off x="6991715" y="2917371"/>
              <a:ext cx="685800" cy="307777"/>
            </a:xfrm>
            <a:prstGeom prst="rect">
              <a:avLst/>
            </a:prstGeom>
            <a:noFill/>
          </p:spPr>
          <p:txBody>
            <a:bodyPr wrap="square" rtlCol="0">
              <a:spAutoFit/>
            </a:bodyPr>
            <a:lstStyle/>
            <a:p>
              <a:r>
                <a:rPr lang="en-US" sz="1400" dirty="0">
                  <a:solidFill>
                    <a:prstClr val="black"/>
                  </a:solidFill>
                  <a:cs typeface="Arial" pitchFamily="34" charset="0"/>
                </a:rPr>
                <a:t>D</a:t>
              </a:r>
              <a:r>
                <a:rPr lang="en-US" sz="1400" dirty="0" smtClean="0">
                  <a:solidFill>
                    <a:prstClr val="black"/>
                  </a:solidFill>
                  <a:cs typeface="Arial" pitchFamily="34" charset="0"/>
                </a:rPr>
                <a:t>elay</a:t>
              </a:r>
              <a:endParaRPr lang="en-US" sz="1400" dirty="0">
                <a:solidFill>
                  <a:prstClr val="black"/>
                </a:solidFill>
                <a:cs typeface="Arial" pitchFamily="34" charset="0"/>
              </a:endParaRPr>
            </a:p>
          </p:txBody>
        </p:sp>
        <p:sp>
          <p:nvSpPr>
            <p:cNvPr id="19" name="TextBox 18"/>
            <p:cNvSpPr txBox="1"/>
            <p:nvPr/>
          </p:nvSpPr>
          <p:spPr>
            <a:xfrm>
              <a:off x="4707773" y="1903511"/>
              <a:ext cx="628647" cy="307777"/>
            </a:xfrm>
            <a:prstGeom prst="rect">
              <a:avLst/>
            </a:prstGeom>
            <a:noFill/>
          </p:spPr>
          <p:txBody>
            <a:bodyPr wrap="square" rtlCol="0">
              <a:spAutoFit/>
            </a:bodyPr>
            <a:lstStyle/>
            <a:p>
              <a:r>
                <a:rPr lang="en-US" sz="1400" dirty="0">
                  <a:solidFill>
                    <a:prstClr val="black"/>
                  </a:solidFill>
                  <a:cs typeface="Arial" pitchFamily="34" charset="0"/>
                </a:rPr>
                <a:t>x</a:t>
              </a:r>
              <a:r>
                <a:rPr lang="en-US" sz="1400" dirty="0" smtClean="0">
                  <a:solidFill>
                    <a:prstClr val="black"/>
                  </a:solidFill>
                  <a:cs typeface="Arial" pitchFamily="34" charset="0"/>
                </a:rPr>
                <a:t>(t)</a:t>
              </a:r>
              <a:endParaRPr lang="en-US" sz="1400" dirty="0">
                <a:solidFill>
                  <a:prstClr val="black"/>
                </a:solidFill>
                <a:cs typeface="Arial" pitchFamily="34" charset="0"/>
              </a:endParaRPr>
            </a:p>
          </p:txBody>
        </p:sp>
      </p:grpSp>
      <p:sp>
        <p:nvSpPr>
          <p:cNvPr id="23" name="Rectangle 22"/>
          <p:cNvSpPr>
            <a:spLocks noChangeAspect="1"/>
          </p:cNvSpPr>
          <p:nvPr/>
        </p:nvSpPr>
        <p:spPr>
          <a:xfrm>
            <a:off x="6934200" y="537865"/>
            <a:ext cx="2286000" cy="615553"/>
          </a:xfrm>
          <a:prstGeom prst="rect">
            <a:avLst/>
          </a:prstGeom>
        </p:spPr>
        <p:txBody>
          <a:bodyPr wrap="square">
            <a:spAutoFit/>
          </a:bodyPr>
          <a:lstStyle/>
          <a:p>
            <a:pPr marL="285750" indent="-285750">
              <a:buFont typeface="Wingdings" pitchFamily="2" charset="2"/>
              <a:buChar char="§"/>
            </a:pPr>
            <a:r>
              <a:rPr lang="en-US" sz="1600" dirty="0" smtClean="0">
                <a:solidFill>
                  <a:schemeClr val="tx1">
                    <a:alpha val="55000"/>
                  </a:schemeClr>
                </a:solidFill>
              </a:rPr>
              <a:t>History</a:t>
            </a:r>
          </a:p>
          <a:p>
            <a:pPr marL="285750" indent="-285750">
              <a:buFont typeface="Wingdings" pitchFamily="2" charset="2"/>
              <a:buChar char="§"/>
            </a:pPr>
            <a:r>
              <a:rPr lang="en-US" b="1" dirty="0" smtClean="0"/>
              <a:t>System realization</a:t>
            </a:r>
            <a:endParaRPr lang="en-US" sz="1600" b="1" dirty="0" smtClean="0"/>
          </a:p>
        </p:txBody>
      </p:sp>
      <p:graphicFrame>
        <p:nvGraphicFramePr>
          <p:cNvPr id="24" name="Object 23"/>
          <p:cNvGraphicFramePr>
            <a:graphicFrameLocks noChangeAspect="1"/>
          </p:cNvGraphicFramePr>
          <p:nvPr>
            <p:extLst>
              <p:ext uri="{D42A27DB-BD31-4B8C-83A1-F6EECF244321}">
                <p14:modId xmlns:p14="http://schemas.microsoft.com/office/powerpoint/2010/main" val="3181638203"/>
              </p:ext>
            </p:extLst>
          </p:nvPr>
        </p:nvGraphicFramePr>
        <p:xfrm>
          <a:off x="2743652" y="1524000"/>
          <a:ext cx="2759075" cy="471488"/>
        </p:xfrm>
        <a:graphic>
          <a:graphicData uri="http://schemas.openxmlformats.org/presentationml/2006/ole">
            <mc:AlternateContent xmlns:mc="http://schemas.openxmlformats.org/markup-compatibility/2006">
              <mc:Choice xmlns:v="urn:schemas-microsoft-com:vml" Requires="v">
                <p:oleObj spid="_x0000_s36921" name="Equation" r:id="rId3" imgW="1485720" imgH="253800" progId="Equation.DSMT4">
                  <p:embed/>
                </p:oleObj>
              </mc:Choice>
              <mc:Fallback>
                <p:oleObj name="Equation" r:id="rId3" imgW="1485720" imgH="253800" progId="Equation.DSMT4">
                  <p:embed/>
                  <p:pic>
                    <p:nvPicPr>
                      <p:cNvPr id="0" name=""/>
                      <p:cNvPicPr>
                        <a:picLocks noChangeAspect="1" noChangeArrowheads="1"/>
                      </p:cNvPicPr>
                      <p:nvPr/>
                    </p:nvPicPr>
                    <p:blipFill>
                      <a:blip r:embed="rId4"/>
                      <a:srcRect/>
                      <a:stretch>
                        <a:fillRect/>
                      </a:stretch>
                    </p:blipFill>
                    <p:spPr bwMode="auto">
                      <a:xfrm>
                        <a:off x="2743652" y="1524000"/>
                        <a:ext cx="2759075" cy="471488"/>
                      </a:xfrm>
                      <a:prstGeom prst="rect">
                        <a:avLst/>
                      </a:prstGeom>
                      <a:noFill/>
                      <a:ln>
                        <a:noFill/>
                      </a:ln>
                    </p:spPr>
                  </p:pic>
                </p:oleObj>
              </mc:Fallback>
            </mc:AlternateContent>
          </a:graphicData>
        </a:graphic>
      </p:graphicFrame>
      <p:sp>
        <p:nvSpPr>
          <p:cNvPr id="25" name="TextBox 24"/>
          <p:cNvSpPr txBox="1"/>
          <p:nvPr/>
        </p:nvSpPr>
        <p:spPr>
          <a:xfrm>
            <a:off x="860838" y="2235398"/>
            <a:ext cx="7535901" cy="584775"/>
          </a:xfrm>
          <a:prstGeom prst="rect">
            <a:avLst/>
          </a:prstGeom>
          <a:noFill/>
        </p:spPr>
        <p:txBody>
          <a:bodyPr wrap="square" rtlCol="0">
            <a:spAutoFit/>
          </a:bodyPr>
          <a:lstStyle/>
          <a:p>
            <a:r>
              <a:rPr lang="en-US" sz="1600" dirty="0" smtClean="0">
                <a:solidFill>
                  <a:prstClr val="black"/>
                </a:solidFill>
                <a:cs typeface="Arial" pitchFamily="34" charset="0"/>
              </a:rPr>
              <a:t>“…To </a:t>
            </a:r>
            <a:r>
              <a:rPr lang="en-US" sz="1600" dirty="0">
                <a:solidFill>
                  <a:prstClr val="black"/>
                </a:solidFill>
                <a:cs typeface="Arial" pitchFamily="34" charset="0"/>
              </a:rPr>
              <a:t>calculate </a:t>
            </a:r>
            <a:r>
              <a:rPr lang="en-US" sz="1600" i="1" dirty="0">
                <a:solidFill>
                  <a:prstClr val="black"/>
                </a:solidFill>
                <a:cs typeface="Arial" pitchFamily="34" charset="0"/>
              </a:rPr>
              <a:t>x(t) </a:t>
            </a:r>
            <a:r>
              <a:rPr lang="en-US" sz="1600" dirty="0" smtClean="0">
                <a:solidFill>
                  <a:prstClr val="black"/>
                </a:solidFill>
                <a:cs typeface="Arial" pitchFamily="34" charset="0"/>
              </a:rPr>
              <a:t>for times </a:t>
            </a:r>
            <a:r>
              <a:rPr lang="en-US" sz="1600" dirty="0">
                <a:solidFill>
                  <a:prstClr val="black"/>
                </a:solidFill>
                <a:cs typeface="Arial" pitchFamily="34" charset="0"/>
              </a:rPr>
              <a:t>greater than t, a function x(t) over </a:t>
            </a:r>
            <a:r>
              <a:rPr lang="en-US" sz="1600" dirty="0" smtClean="0">
                <a:solidFill>
                  <a:prstClr val="black"/>
                </a:solidFill>
                <a:cs typeface="Arial" pitchFamily="34" charset="0"/>
              </a:rPr>
              <a:t>the interval </a:t>
            </a:r>
            <a:r>
              <a:rPr lang="en-US" sz="1600" dirty="0">
                <a:solidFill>
                  <a:prstClr val="black"/>
                </a:solidFill>
                <a:cs typeface="Arial" pitchFamily="34" charset="0"/>
              </a:rPr>
              <a:t>(t, t - </a:t>
            </a:r>
            <a:r>
              <a:rPr lang="en-US" sz="1600" i="1" dirty="0" smtClean="0">
                <a:solidFill>
                  <a:prstClr val="black"/>
                </a:solidFill>
                <a:latin typeface="Symbol" pitchFamily="18" charset="2"/>
                <a:cs typeface="Arial" pitchFamily="34" charset="0"/>
              </a:rPr>
              <a:t>t</a:t>
            </a:r>
            <a:r>
              <a:rPr lang="en-US" sz="1600" dirty="0" smtClean="0">
                <a:solidFill>
                  <a:prstClr val="black"/>
                </a:solidFill>
                <a:cs typeface="Arial" pitchFamily="34" charset="0"/>
              </a:rPr>
              <a:t>) </a:t>
            </a:r>
            <a:r>
              <a:rPr lang="en-US" sz="1600" dirty="0">
                <a:solidFill>
                  <a:prstClr val="black"/>
                </a:solidFill>
                <a:cs typeface="Arial" pitchFamily="34" charset="0"/>
              </a:rPr>
              <a:t>must be given. Thus, </a:t>
            </a:r>
            <a:r>
              <a:rPr lang="en-US" sz="1600" dirty="0" smtClean="0">
                <a:solidFill>
                  <a:prstClr val="black"/>
                </a:solidFill>
                <a:cs typeface="Arial" pitchFamily="34" charset="0"/>
              </a:rPr>
              <a:t>equations of </a:t>
            </a:r>
            <a:r>
              <a:rPr lang="en-US" sz="1600" dirty="0">
                <a:solidFill>
                  <a:prstClr val="black"/>
                </a:solidFill>
                <a:cs typeface="Arial" pitchFamily="34" charset="0"/>
              </a:rPr>
              <a:t>this type are </a:t>
            </a:r>
            <a:r>
              <a:rPr lang="en-US" sz="1600" dirty="0" smtClean="0">
                <a:solidFill>
                  <a:prstClr val="black"/>
                </a:solidFill>
                <a:cs typeface="Arial" pitchFamily="34" charset="0"/>
              </a:rPr>
              <a:t>infinite dimensional…”</a:t>
            </a:r>
            <a:endParaRPr lang="en-US" sz="1600" dirty="0">
              <a:solidFill>
                <a:prstClr val="black"/>
              </a:solidFill>
              <a:cs typeface="Arial" pitchFamily="34" charset="0"/>
            </a:endParaRPr>
          </a:p>
        </p:txBody>
      </p:sp>
      <p:sp>
        <p:nvSpPr>
          <p:cNvPr id="26" name="Rectangle 25"/>
          <p:cNvSpPr/>
          <p:nvPr/>
        </p:nvSpPr>
        <p:spPr>
          <a:xfrm>
            <a:off x="4156755" y="2844998"/>
            <a:ext cx="4239984" cy="307777"/>
          </a:xfrm>
          <a:prstGeom prst="rect">
            <a:avLst/>
          </a:prstGeom>
        </p:spPr>
        <p:txBody>
          <a:bodyPr wrap="square">
            <a:spAutoFit/>
          </a:bodyPr>
          <a:lstStyle/>
          <a:p>
            <a:r>
              <a:rPr lang="en-US" sz="1400" dirty="0" smtClean="0">
                <a:solidFill>
                  <a:prstClr val="black"/>
                </a:solidFill>
                <a:cs typeface="Arial" pitchFamily="34" charset="0"/>
              </a:rPr>
              <a:t>J. Farmer </a:t>
            </a:r>
            <a:r>
              <a:rPr lang="en-US" sz="1400" i="1" dirty="0" smtClean="0">
                <a:solidFill>
                  <a:prstClr val="black"/>
                </a:solidFill>
                <a:cs typeface="Arial" pitchFamily="34" charset="0"/>
              </a:rPr>
              <a:t>et </a:t>
            </a:r>
            <a:r>
              <a:rPr lang="en-US" sz="1400" i="1" dirty="0">
                <a:solidFill>
                  <a:prstClr val="black"/>
                </a:solidFill>
                <a:cs typeface="Arial" pitchFamily="34" charset="0"/>
              </a:rPr>
              <a:t>al, </a:t>
            </a:r>
            <a:r>
              <a:rPr lang="en-US" sz="1400" i="1" dirty="0" smtClean="0">
                <a:solidFill>
                  <a:prstClr val="black"/>
                </a:solidFill>
                <a:cs typeface="Arial" pitchFamily="34" charset="0"/>
              </a:rPr>
              <a:t>Physica D </a:t>
            </a:r>
            <a:r>
              <a:rPr lang="en-US" sz="1400" b="1" i="1" dirty="0" smtClean="0">
                <a:solidFill>
                  <a:prstClr val="black"/>
                </a:solidFill>
                <a:cs typeface="Arial" pitchFamily="34" charset="0"/>
              </a:rPr>
              <a:t>4</a:t>
            </a:r>
            <a:r>
              <a:rPr lang="en-US" sz="1400" i="1" dirty="0" smtClean="0">
                <a:solidFill>
                  <a:prstClr val="black"/>
                </a:solidFill>
                <a:cs typeface="Arial" pitchFamily="34" charset="0"/>
              </a:rPr>
              <a:t>, </a:t>
            </a:r>
            <a:r>
              <a:rPr lang="en-US" sz="1400" dirty="0" smtClean="0">
                <a:solidFill>
                  <a:prstClr val="black"/>
                </a:solidFill>
                <a:cs typeface="Arial" pitchFamily="34" charset="0"/>
              </a:rPr>
              <a:t>366 (1982)</a:t>
            </a:r>
            <a:endParaRPr lang="en-US" sz="1400" dirty="0">
              <a:solidFill>
                <a:prstClr val="black"/>
              </a:solidFill>
              <a:cs typeface="Arial" pitchFamily="34" charset="0"/>
            </a:endParaRPr>
          </a:p>
        </p:txBody>
      </p:sp>
      <p:sp>
        <p:nvSpPr>
          <p:cNvPr id="2" name="TextBox 1"/>
          <p:cNvSpPr txBox="1"/>
          <p:nvPr/>
        </p:nvSpPr>
        <p:spPr>
          <a:xfrm>
            <a:off x="457200" y="3591580"/>
            <a:ext cx="5867400" cy="523220"/>
          </a:xfrm>
          <a:prstGeom prst="rect">
            <a:avLst/>
          </a:prstGeom>
          <a:noFill/>
        </p:spPr>
        <p:txBody>
          <a:bodyPr wrap="square" rtlCol="0">
            <a:spAutoFit/>
          </a:bodyPr>
          <a:lstStyle/>
          <a:p>
            <a:r>
              <a:rPr lang="en-US" sz="2800" dirty="0" smtClean="0"/>
              <a:t>Time-delayed feedback loop</a:t>
            </a:r>
            <a:endParaRPr lang="en-US" sz="2800" dirty="0"/>
          </a:p>
        </p:txBody>
      </p:sp>
    </p:spTree>
    <p:extLst>
      <p:ext uri="{BB962C8B-B14F-4D97-AF65-F5344CB8AC3E}">
        <p14:creationId xmlns:p14="http://schemas.microsoft.com/office/powerpoint/2010/main" val="2460950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996716"/>
            <a:ext cx="5997969" cy="3337284"/>
          </a:xfrm>
          <a:prstGeom prst="rect">
            <a:avLst/>
          </a:prstGeom>
        </p:spPr>
      </p:pic>
      <p:sp>
        <p:nvSpPr>
          <p:cNvPr id="8" name="Title 1"/>
          <p:cNvSpPr>
            <a:spLocks noGrp="1" noChangeAspect="1"/>
          </p:cNvSpPr>
          <p:nvPr>
            <p:ph type="title"/>
          </p:nvPr>
        </p:nvSpPr>
        <p:spPr>
          <a:xfrm>
            <a:off x="76200" y="3048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9" name="Rectangle 8"/>
          <p:cNvSpPr>
            <a:spLocks noChangeAspect="1"/>
          </p:cNvSpPr>
          <p:nvPr/>
        </p:nvSpPr>
        <p:spPr>
          <a:xfrm>
            <a:off x="6324600" y="219670"/>
            <a:ext cx="3352800" cy="954107"/>
          </a:xfrm>
          <a:prstGeom prst="rect">
            <a:avLst/>
          </a:prstGeom>
        </p:spPr>
        <p:txBody>
          <a:bodyPr wrap="square">
            <a:spAutoFit/>
          </a:bodyPr>
          <a:lstStyle/>
          <a:p>
            <a:pPr marL="285750" indent="-285750">
              <a:buFont typeface="Wingdings" pitchFamily="2" charset="2"/>
              <a:buChar char="§"/>
            </a:pPr>
            <a:r>
              <a:rPr lang="en-US" sz="2000" b="1" dirty="0" smtClean="0"/>
              <a:t>Experimental 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spTree>
    <p:extLst>
      <p:ext uri="{BB962C8B-B14F-4D97-AF65-F5344CB8AC3E}">
        <p14:creationId xmlns:p14="http://schemas.microsoft.com/office/powerpoint/2010/main" val="130682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8142"/>
            <a:ext cx="5181600" cy="420658"/>
          </a:xfrm>
        </p:spPr>
        <p:txBody>
          <a:bodyPr>
            <a:noAutofit/>
          </a:bodyPr>
          <a:lstStyle/>
          <a:p>
            <a:r>
              <a:rPr lang="en-US" sz="2400" b="1" dirty="0" smtClean="0"/>
              <a:t>V</a:t>
            </a:r>
            <a:r>
              <a:rPr lang="en-US" sz="2400" dirty="0" smtClean="0"/>
              <a:t>oltage </a:t>
            </a:r>
            <a:r>
              <a:rPr lang="en-US" sz="2400" b="1" dirty="0" smtClean="0"/>
              <a:t>C</a:t>
            </a:r>
            <a:r>
              <a:rPr lang="en-US" sz="2400" dirty="0" smtClean="0"/>
              <a:t>ontrolled </a:t>
            </a:r>
            <a:r>
              <a:rPr lang="en-US" sz="2400" b="1" dirty="0" smtClean="0"/>
              <a:t>O</a:t>
            </a:r>
            <a:r>
              <a:rPr lang="en-US" sz="2400" dirty="0" smtClean="0"/>
              <a:t>scillator</a:t>
            </a:r>
          </a:p>
          <a:p>
            <a:endParaRPr lang="en-US" sz="2400" dirty="0"/>
          </a:p>
          <a:p>
            <a:endParaRPr lang="en-US" sz="2400" dirty="0"/>
          </a:p>
        </p:txBody>
      </p:sp>
      <p:pic>
        <p:nvPicPr>
          <p:cNvPr id="1434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6514"/>
          <a:stretch/>
        </p:blipFill>
        <p:spPr bwMode="auto">
          <a:xfrm>
            <a:off x="2590800" y="2209800"/>
            <a:ext cx="990600" cy="81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914400" y="2657476"/>
            <a:ext cx="1717344"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1040" y="2664299"/>
            <a:ext cx="2293960"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2276476"/>
            <a:ext cx="2057400" cy="338554"/>
          </a:xfrm>
          <a:prstGeom prst="rect">
            <a:avLst/>
          </a:prstGeom>
          <a:noFill/>
        </p:spPr>
        <p:txBody>
          <a:bodyPr wrap="square" rtlCol="0">
            <a:spAutoFit/>
          </a:bodyPr>
          <a:lstStyle/>
          <a:p>
            <a:r>
              <a:rPr lang="en-US" sz="1600" dirty="0">
                <a:solidFill>
                  <a:prstClr val="black"/>
                </a:solidFill>
              </a:rPr>
              <a:t>Baseband signal</a:t>
            </a:r>
          </a:p>
        </p:txBody>
      </p:sp>
      <p:sp>
        <p:nvSpPr>
          <p:cNvPr id="13" name="TextBox 12"/>
          <p:cNvSpPr txBox="1"/>
          <p:nvPr/>
        </p:nvSpPr>
        <p:spPr>
          <a:xfrm>
            <a:off x="3421040" y="2317296"/>
            <a:ext cx="2590800" cy="338554"/>
          </a:xfrm>
          <a:prstGeom prst="rect">
            <a:avLst/>
          </a:prstGeom>
          <a:noFill/>
        </p:spPr>
        <p:txBody>
          <a:bodyPr wrap="square" rtlCol="0">
            <a:spAutoFit/>
          </a:bodyPr>
          <a:lstStyle/>
          <a:p>
            <a:r>
              <a:rPr lang="en-US" sz="1600" dirty="0">
                <a:solidFill>
                  <a:prstClr val="black"/>
                </a:solidFill>
              </a:rPr>
              <a:t>FM Microwave signal</a:t>
            </a:r>
          </a:p>
        </p:txBody>
      </p:sp>
      <p:graphicFrame>
        <p:nvGraphicFramePr>
          <p:cNvPr id="14" name="Object 13"/>
          <p:cNvGraphicFramePr>
            <a:graphicFrameLocks noChangeAspect="1"/>
          </p:cNvGraphicFramePr>
          <p:nvPr>
            <p:extLst>
              <p:ext uri="{D42A27DB-BD31-4B8C-83A1-F6EECF244321}">
                <p14:modId xmlns:p14="http://schemas.microsoft.com/office/powerpoint/2010/main" val="507196597"/>
              </p:ext>
            </p:extLst>
          </p:nvPr>
        </p:nvGraphicFramePr>
        <p:xfrm>
          <a:off x="6030912" y="4038600"/>
          <a:ext cx="1970088" cy="570215"/>
        </p:xfrm>
        <a:graphic>
          <a:graphicData uri="http://schemas.openxmlformats.org/presentationml/2006/ole">
            <mc:AlternateContent xmlns:mc="http://schemas.openxmlformats.org/markup-compatibility/2006">
              <mc:Choice xmlns:v="urn:schemas-microsoft-com:vml" Requires="v">
                <p:oleObj spid="_x0000_s2982" name="Equation" r:id="rId5" imgW="1358640" imgH="393480" progId="Equation.DSMT4">
                  <p:embed/>
                </p:oleObj>
              </mc:Choice>
              <mc:Fallback>
                <p:oleObj name="Equation" r:id="rId5" imgW="1358640" imgH="393480" progId="Equation.DSMT4">
                  <p:embed/>
                  <p:pic>
                    <p:nvPicPr>
                      <p:cNvPr id="0" name=""/>
                      <p:cNvPicPr>
                        <a:picLocks noChangeAspect="1" noChangeArrowheads="1"/>
                      </p:cNvPicPr>
                      <p:nvPr/>
                    </p:nvPicPr>
                    <p:blipFill>
                      <a:blip r:embed="rId6"/>
                      <a:srcRect/>
                      <a:stretch>
                        <a:fillRect/>
                      </a:stretch>
                    </p:blipFill>
                    <p:spPr bwMode="auto">
                      <a:xfrm>
                        <a:off x="6030912" y="4038600"/>
                        <a:ext cx="1970088" cy="57021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71457094"/>
              </p:ext>
            </p:extLst>
          </p:nvPr>
        </p:nvGraphicFramePr>
        <p:xfrm>
          <a:off x="1117600" y="2692400"/>
          <a:ext cx="939800" cy="508000"/>
        </p:xfrm>
        <a:graphic>
          <a:graphicData uri="http://schemas.openxmlformats.org/presentationml/2006/ole">
            <mc:AlternateContent xmlns:mc="http://schemas.openxmlformats.org/markup-compatibility/2006">
              <mc:Choice xmlns:v="urn:schemas-microsoft-com:vml" Requires="v">
                <p:oleObj spid="_x0000_s2983" name="Equation" r:id="rId7" imgW="469800" imgH="253800" progId="Equation.DSMT4">
                  <p:embed/>
                </p:oleObj>
              </mc:Choice>
              <mc:Fallback>
                <p:oleObj name="Equation" r:id="rId7" imgW="469800" imgH="253800" progId="Equation.DSMT4">
                  <p:embed/>
                  <p:pic>
                    <p:nvPicPr>
                      <p:cNvPr id="0" name=""/>
                      <p:cNvPicPr>
                        <a:picLocks noChangeAspect="1" noChangeArrowheads="1"/>
                      </p:cNvPicPr>
                      <p:nvPr/>
                    </p:nvPicPr>
                    <p:blipFill>
                      <a:blip r:embed="rId8"/>
                      <a:srcRect/>
                      <a:stretch>
                        <a:fillRect/>
                      </a:stretch>
                    </p:blipFill>
                    <p:spPr bwMode="auto">
                      <a:xfrm>
                        <a:off x="1117600" y="2692400"/>
                        <a:ext cx="939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549829426"/>
              </p:ext>
            </p:extLst>
          </p:nvPr>
        </p:nvGraphicFramePr>
        <p:xfrm>
          <a:off x="6151562" y="4781225"/>
          <a:ext cx="1717675" cy="532724"/>
        </p:xfrm>
        <a:graphic>
          <a:graphicData uri="http://schemas.openxmlformats.org/presentationml/2006/ole">
            <mc:AlternateContent xmlns:mc="http://schemas.openxmlformats.org/markup-compatibility/2006">
              <mc:Choice xmlns:v="urn:schemas-microsoft-com:vml" Requires="v">
                <p:oleObj spid="_x0000_s2984" name="Equation" r:id="rId9" imgW="1104840" imgH="342720" progId="Equation.DSMT4">
                  <p:embed/>
                </p:oleObj>
              </mc:Choice>
              <mc:Fallback>
                <p:oleObj name="Equation" r:id="rId9" imgW="1104840" imgH="342720" progId="Equation.DSMT4">
                  <p:embed/>
                  <p:pic>
                    <p:nvPicPr>
                      <p:cNvPr id="0" name=""/>
                      <p:cNvPicPr/>
                      <p:nvPr/>
                    </p:nvPicPr>
                    <p:blipFill>
                      <a:blip r:embed="rId10"/>
                      <a:stretch>
                        <a:fillRect/>
                      </a:stretch>
                    </p:blipFill>
                    <p:spPr>
                      <a:xfrm>
                        <a:off x="6151562" y="4781225"/>
                        <a:ext cx="1717675" cy="532724"/>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72931536"/>
              </p:ext>
            </p:extLst>
          </p:nvPr>
        </p:nvGraphicFramePr>
        <p:xfrm>
          <a:off x="5943600" y="5599113"/>
          <a:ext cx="2243138" cy="382634"/>
        </p:xfrm>
        <a:graphic>
          <a:graphicData uri="http://schemas.openxmlformats.org/presentationml/2006/ole">
            <mc:AlternateContent xmlns:mc="http://schemas.openxmlformats.org/markup-compatibility/2006">
              <mc:Choice xmlns:v="urn:schemas-microsoft-com:vml" Requires="v">
                <p:oleObj spid="_x0000_s2985" name="Equation" r:id="rId11" imgW="1193760" imgH="203040" progId="Equation.DSMT4">
                  <p:embed/>
                </p:oleObj>
              </mc:Choice>
              <mc:Fallback>
                <p:oleObj name="Equation" r:id="rId11" imgW="1193760" imgH="203040" progId="Equation.DSMT4">
                  <p:embed/>
                  <p:pic>
                    <p:nvPicPr>
                      <p:cNvPr id="0" name=""/>
                      <p:cNvPicPr/>
                      <p:nvPr/>
                    </p:nvPicPr>
                    <p:blipFill>
                      <a:blip r:embed="rId12"/>
                      <a:stretch>
                        <a:fillRect/>
                      </a:stretch>
                    </p:blipFill>
                    <p:spPr>
                      <a:xfrm>
                        <a:off x="5943600" y="5599113"/>
                        <a:ext cx="2243138" cy="38263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74537044"/>
              </p:ext>
            </p:extLst>
          </p:nvPr>
        </p:nvGraphicFramePr>
        <p:xfrm>
          <a:off x="3478213" y="2744788"/>
          <a:ext cx="2389187" cy="511175"/>
        </p:xfrm>
        <a:graphic>
          <a:graphicData uri="http://schemas.openxmlformats.org/presentationml/2006/ole">
            <mc:AlternateContent xmlns:mc="http://schemas.openxmlformats.org/markup-compatibility/2006">
              <mc:Choice xmlns:v="urn:schemas-microsoft-com:vml" Requires="v">
                <p:oleObj spid="_x0000_s2986" name="Equation" r:id="rId13" imgW="1307880" imgH="279360" progId="Equation.DSMT4">
                  <p:embed/>
                </p:oleObj>
              </mc:Choice>
              <mc:Fallback>
                <p:oleObj name="Equation" r:id="rId13" imgW="1307880" imgH="279360" progId="Equation.DSMT4">
                  <p:embed/>
                  <p:pic>
                    <p:nvPicPr>
                      <p:cNvPr id="0" name="Object 9"/>
                      <p:cNvPicPr>
                        <a:picLocks noChangeAspect="1" noChangeArrowheads="1"/>
                      </p:cNvPicPr>
                      <p:nvPr/>
                    </p:nvPicPr>
                    <p:blipFill>
                      <a:blip r:embed="rId14"/>
                      <a:srcRect/>
                      <a:stretch>
                        <a:fillRect/>
                      </a:stretch>
                    </p:blipFill>
                    <p:spPr bwMode="auto">
                      <a:xfrm>
                        <a:off x="3478213" y="2744788"/>
                        <a:ext cx="23891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55" name="Picture 5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5163" y="1506232"/>
            <a:ext cx="18954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10400" y="2362200"/>
            <a:ext cx="1905000" cy="523220"/>
          </a:xfrm>
          <a:prstGeom prst="rect">
            <a:avLst/>
          </a:prstGeom>
          <a:noFill/>
        </p:spPr>
        <p:txBody>
          <a:bodyPr wrap="square" rtlCol="0">
            <a:spAutoFit/>
          </a:bodyPr>
          <a:lstStyle/>
          <a:p>
            <a:r>
              <a:rPr lang="en-US" sz="1400" dirty="0" smtClean="0"/>
              <a:t>Mini-circuit VCO</a:t>
            </a:r>
          </a:p>
          <a:p>
            <a:r>
              <a:rPr lang="en-US" sz="1400" dirty="0"/>
              <a:t>SOS-3065-119+</a:t>
            </a:r>
          </a:p>
        </p:txBody>
      </p:sp>
      <p:sp>
        <p:nvSpPr>
          <p:cNvPr id="23"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24" name="Rectangle 23"/>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sz="2000" b="1" dirty="0" smtClean="0"/>
              <a:t>Experimental 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3000" y="3846774"/>
            <a:ext cx="3553674" cy="2401626"/>
          </a:xfrm>
          <a:prstGeom prst="rect">
            <a:avLst/>
          </a:prstGeom>
        </p:spPr>
      </p:pic>
    </p:spTree>
    <p:extLst>
      <p:ext uri="{BB962C8B-B14F-4D97-AF65-F5344CB8AC3E}">
        <p14:creationId xmlns:p14="http://schemas.microsoft.com/office/powerpoint/2010/main" val="413345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85022642"/>
              </p:ext>
            </p:extLst>
          </p:nvPr>
        </p:nvGraphicFramePr>
        <p:xfrm>
          <a:off x="6629400" y="3037791"/>
          <a:ext cx="2084388" cy="444577"/>
        </p:xfrm>
        <a:graphic>
          <a:graphicData uri="http://schemas.openxmlformats.org/presentationml/2006/ole">
            <mc:AlternateContent xmlns:mc="http://schemas.openxmlformats.org/markup-compatibility/2006">
              <mc:Choice xmlns:v="urn:schemas-microsoft-com:vml" Requires="v">
                <p:oleObj spid="_x0000_s47307" name="Equation" r:id="rId4" imgW="1307880" imgH="279360" progId="Equation.DSMT4">
                  <p:embed/>
                </p:oleObj>
              </mc:Choice>
              <mc:Fallback>
                <p:oleObj name="Equation" r:id="rId4" imgW="1307880" imgH="279360" progId="Equation.DSMT4">
                  <p:embed/>
                  <p:pic>
                    <p:nvPicPr>
                      <p:cNvPr id="0" name=""/>
                      <p:cNvPicPr/>
                      <p:nvPr/>
                    </p:nvPicPr>
                    <p:blipFill>
                      <a:blip r:embed="rId5"/>
                      <a:stretch>
                        <a:fillRect/>
                      </a:stretch>
                    </p:blipFill>
                    <p:spPr>
                      <a:xfrm>
                        <a:off x="6629400" y="3037791"/>
                        <a:ext cx="2084388" cy="44457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99555054"/>
              </p:ext>
            </p:extLst>
          </p:nvPr>
        </p:nvGraphicFramePr>
        <p:xfrm>
          <a:off x="5201264" y="4186535"/>
          <a:ext cx="2246672" cy="470586"/>
        </p:xfrm>
        <a:graphic>
          <a:graphicData uri="http://schemas.openxmlformats.org/presentationml/2006/ole">
            <mc:AlternateContent xmlns:mc="http://schemas.openxmlformats.org/markup-compatibility/2006">
              <mc:Choice xmlns:v="urn:schemas-microsoft-com:vml" Requires="v">
                <p:oleObj spid="_x0000_s47308" name="Equation" r:id="rId6" imgW="1879560" imgH="393480" progId="Equation.DSMT4">
                  <p:embed/>
                </p:oleObj>
              </mc:Choice>
              <mc:Fallback>
                <p:oleObj name="Equation" r:id="rId6" imgW="1879560" imgH="393480" progId="Equation.DSMT4">
                  <p:embed/>
                  <p:pic>
                    <p:nvPicPr>
                      <p:cNvPr id="0" name=""/>
                      <p:cNvPicPr/>
                      <p:nvPr/>
                    </p:nvPicPr>
                    <p:blipFill>
                      <a:blip r:embed="rId7"/>
                      <a:stretch>
                        <a:fillRect/>
                      </a:stretch>
                    </p:blipFill>
                    <p:spPr>
                      <a:xfrm>
                        <a:off x="5201264" y="4186535"/>
                        <a:ext cx="2246672" cy="470586"/>
                      </a:xfrm>
                      <a:prstGeom prst="rect">
                        <a:avLst/>
                      </a:prstGeom>
                    </p:spPr>
                  </p:pic>
                </p:oleObj>
              </mc:Fallback>
            </mc:AlternateContent>
          </a:graphicData>
        </a:graphic>
      </p:graphicFrame>
      <p:sp>
        <p:nvSpPr>
          <p:cNvPr id="12" name="TextBox 11"/>
          <p:cNvSpPr txBox="1"/>
          <p:nvPr/>
        </p:nvSpPr>
        <p:spPr>
          <a:xfrm>
            <a:off x="990600" y="4864100"/>
            <a:ext cx="4495800" cy="400110"/>
          </a:xfrm>
          <a:prstGeom prst="rect">
            <a:avLst/>
          </a:prstGeom>
          <a:noFill/>
        </p:spPr>
        <p:txBody>
          <a:bodyPr wrap="square" rtlCol="0">
            <a:spAutoFit/>
          </a:bodyPr>
          <a:lstStyle/>
          <a:p>
            <a:r>
              <a:rPr lang="en-US" sz="2000" dirty="0"/>
              <a:t>v</a:t>
            </a:r>
            <a:r>
              <a:rPr lang="en-US" sz="2000" dirty="0" smtClean="0"/>
              <a:t>aries slowly on the time scale</a:t>
            </a:r>
            <a:endParaRPr lang="en-US" sz="2000" dirty="0"/>
          </a:p>
        </p:txBody>
      </p:sp>
      <p:graphicFrame>
        <p:nvGraphicFramePr>
          <p:cNvPr id="13" name="Object 12"/>
          <p:cNvGraphicFramePr>
            <a:graphicFrameLocks noChangeAspect="1"/>
          </p:cNvGraphicFramePr>
          <p:nvPr>
            <p:extLst>
              <p:ext uri="{D42A27DB-BD31-4B8C-83A1-F6EECF244321}">
                <p14:modId xmlns:p14="http://schemas.microsoft.com/office/powerpoint/2010/main" val="2056069716"/>
              </p:ext>
            </p:extLst>
          </p:nvPr>
        </p:nvGraphicFramePr>
        <p:xfrm>
          <a:off x="646113" y="4953000"/>
          <a:ext cx="420687" cy="332121"/>
        </p:xfrm>
        <a:graphic>
          <a:graphicData uri="http://schemas.openxmlformats.org/presentationml/2006/ole">
            <mc:AlternateContent xmlns:mc="http://schemas.openxmlformats.org/markup-compatibility/2006">
              <mc:Choice xmlns:v="urn:schemas-microsoft-com:vml" Requires="v">
                <p:oleObj spid="_x0000_s47309" name="Equation" r:id="rId8" imgW="482400" imgH="380880" progId="Equation.DSMT4">
                  <p:embed/>
                </p:oleObj>
              </mc:Choice>
              <mc:Fallback>
                <p:oleObj name="Equation" r:id="rId8" imgW="482400" imgH="380880" progId="Equation.DSMT4">
                  <p:embed/>
                  <p:pic>
                    <p:nvPicPr>
                      <p:cNvPr id="0" name=""/>
                      <p:cNvPicPr/>
                      <p:nvPr/>
                    </p:nvPicPr>
                    <p:blipFill>
                      <a:blip r:embed="rId9"/>
                      <a:stretch>
                        <a:fillRect/>
                      </a:stretch>
                    </p:blipFill>
                    <p:spPr>
                      <a:xfrm>
                        <a:off x="646113" y="4953000"/>
                        <a:ext cx="420687" cy="332121"/>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95981080"/>
              </p:ext>
            </p:extLst>
          </p:nvPr>
        </p:nvGraphicFramePr>
        <p:xfrm>
          <a:off x="4302154" y="4916487"/>
          <a:ext cx="269846" cy="341313"/>
        </p:xfrm>
        <a:graphic>
          <a:graphicData uri="http://schemas.openxmlformats.org/presentationml/2006/ole">
            <mc:AlternateContent xmlns:mc="http://schemas.openxmlformats.org/markup-compatibility/2006">
              <mc:Choice xmlns:v="urn:schemas-microsoft-com:vml" Requires="v">
                <p:oleObj spid="_x0000_s47310" name="Equation" r:id="rId10" imgW="190440" imgH="241200" progId="Equation.DSMT4">
                  <p:embed/>
                </p:oleObj>
              </mc:Choice>
              <mc:Fallback>
                <p:oleObj name="Equation" r:id="rId10" imgW="190440" imgH="241200" progId="Equation.DSMT4">
                  <p:embed/>
                  <p:pic>
                    <p:nvPicPr>
                      <p:cNvPr id="0" name=""/>
                      <p:cNvPicPr/>
                      <p:nvPr/>
                    </p:nvPicPr>
                    <p:blipFill>
                      <a:blip r:embed="rId11"/>
                      <a:stretch>
                        <a:fillRect/>
                      </a:stretch>
                    </p:blipFill>
                    <p:spPr>
                      <a:xfrm>
                        <a:off x="4302154" y="4916487"/>
                        <a:ext cx="269846" cy="34131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61750950"/>
              </p:ext>
            </p:extLst>
          </p:nvPr>
        </p:nvGraphicFramePr>
        <p:xfrm>
          <a:off x="768350" y="5680434"/>
          <a:ext cx="5937250" cy="415565"/>
        </p:xfrm>
        <a:graphic>
          <a:graphicData uri="http://schemas.openxmlformats.org/presentationml/2006/ole">
            <mc:AlternateContent xmlns:mc="http://schemas.openxmlformats.org/markup-compatibility/2006">
              <mc:Choice xmlns:v="urn:schemas-microsoft-com:vml" Requires="v">
                <p:oleObj spid="_x0000_s47311" name="Equation" r:id="rId12" imgW="5626080" imgH="393480" progId="Equation.DSMT4">
                  <p:embed/>
                </p:oleObj>
              </mc:Choice>
              <mc:Fallback>
                <p:oleObj name="Equation" r:id="rId12" imgW="5626080" imgH="393480" progId="Equation.DSMT4">
                  <p:embed/>
                  <p:pic>
                    <p:nvPicPr>
                      <p:cNvPr id="0" name=""/>
                      <p:cNvPicPr/>
                      <p:nvPr/>
                    </p:nvPicPr>
                    <p:blipFill>
                      <a:blip r:embed="rId13"/>
                      <a:stretch>
                        <a:fillRect/>
                      </a:stretch>
                    </p:blipFill>
                    <p:spPr>
                      <a:xfrm>
                        <a:off x="768350" y="5680434"/>
                        <a:ext cx="5937250" cy="415565"/>
                      </a:xfrm>
                      <a:prstGeom prst="rect">
                        <a:avLst/>
                      </a:prstGeom>
                    </p:spPr>
                  </p:pic>
                </p:oleObj>
              </mc:Fallback>
            </mc:AlternateContent>
          </a:graphicData>
        </a:graphic>
      </p:graphicFrame>
      <p:sp>
        <p:nvSpPr>
          <p:cNvPr id="16" name="TextBox 15"/>
          <p:cNvSpPr txBox="1"/>
          <p:nvPr/>
        </p:nvSpPr>
        <p:spPr>
          <a:xfrm>
            <a:off x="457200" y="1447800"/>
            <a:ext cx="6934200" cy="461665"/>
          </a:xfrm>
          <a:prstGeom prst="rect">
            <a:avLst/>
          </a:prstGeom>
          <a:noFill/>
        </p:spPr>
        <p:txBody>
          <a:bodyPr wrap="square" rtlCol="0">
            <a:spAutoFit/>
          </a:bodyPr>
          <a:lstStyle/>
          <a:p>
            <a:pPr marL="342900" indent="-342900">
              <a:buFont typeface="Arial" pitchFamily="34" charset="0"/>
              <a:buChar char="•"/>
            </a:pPr>
            <a:r>
              <a:rPr lang="en-US" sz="2400" dirty="0">
                <a:solidFill>
                  <a:prstClr val="black"/>
                </a:solidFill>
                <a:cs typeface="Arial" pitchFamily="34" charset="0"/>
              </a:rPr>
              <a:t>A homodyne microwave phase discriminator</a:t>
            </a:r>
          </a:p>
        </p:txBody>
      </p:sp>
      <p:sp>
        <p:nvSpPr>
          <p:cNvPr id="17"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8" name="Rectangle 17"/>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sz="2000" b="1" dirty="0" smtClean="0"/>
              <a:t>Experimental 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pic>
        <p:nvPicPr>
          <p:cNvPr id="19" name="Picture 18"/>
          <p:cNvPicPr>
            <a:picLocks noChangeAspect="1"/>
          </p:cNvPicPr>
          <p:nvPr/>
        </p:nvPicPr>
        <p:blipFill rotWithShape="1">
          <a:blip r:embed="rId14">
            <a:extLst>
              <a:ext uri="{28A0092B-C50C-407E-A947-70E740481C1C}">
                <a14:useLocalDpi xmlns:a14="http://schemas.microsoft.com/office/drawing/2010/main" val="0"/>
              </a:ext>
            </a:extLst>
          </a:blip>
          <a:srcRect b="46191"/>
          <a:stretch/>
        </p:blipFill>
        <p:spPr>
          <a:xfrm>
            <a:off x="268090" y="2362200"/>
            <a:ext cx="5997969" cy="17957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84387283"/>
              </p:ext>
            </p:extLst>
          </p:nvPr>
        </p:nvGraphicFramePr>
        <p:xfrm>
          <a:off x="3971925" y="3679180"/>
          <a:ext cx="474662" cy="609600"/>
        </p:xfrm>
        <a:graphic>
          <a:graphicData uri="http://schemas.openxmlformats.org/presentationml/2006/ole">
            <mc:AlternateContent xmlns:mc="http://schemas.openxmlformats.org/markup-compatibility/2006">
              <mc:Choice xmlns:v="urn:schemas-microsoft-com:vml" Requires="v">
                <p:oleObj spid="_x0000_s47312" name="Equation" r:id="rId15" imgW="355320" imgH="457200" progId="Equation.DSMT4">
                  <p:embed/>
                </p:oleObj>
              </mc:Choice>
              <mc:Fallback>
                <p:oleObj name="Equation" r:id="rId15" imgW="355320" imgH="457200" progId="Equation.DSMT4">
                  <p:embed/>
                  <p:pic>
                    <p:nvPicPr>
                      <p:cNvPr id="0" name=""/>
                      <p:cNvPicPr/>
                      <p:nvPr/>
                    </p:nvPicPr>
                    <p:blipFill>
                      <a:blip r:embed="rId16"/>
                      <a:stretch>
                        <a:fillRect/>
                      </a:stretch>
                    </p:blipFill>
                    <p:spPr>
                      <a:xfrm>
                        <a:off x="3971925" y="3679180"/>
                        <a:ext cx="474662" cy="609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60320366"/>
              </p:ext>
            </p:extLst>
          </p:nvPr>
        </p:nvGraphicFramePr>
        <p:xfrm>
          <a:off x="5171281" y="2815580"/>
          <a:ext cx="630237" cy="444500"/>
        </p:xfrm>
        <a:graphic>
          <a:graphicData uri="http://schemas.openxmlformats.org/presentationml/2006/ole">
            <mc:AlternateContent xmlns:mc="http://schemas.openxmlformats.org/markup-compatibility/2006">
              <mc:Choice xmlns:v="urn:schemas-microsoft-com:vml" Requires="v">
                <p:oleObj spid="_x0000_s47313" name="Equation" r:id="rId17" imgW="647640" imgH="457200" progId="Equation.DSMT4">
                  <p:embed/>
                </p:oleObj>
              </mc:Choice>
              <mc:Fallback>
                <p:oleObj name="Equation" r:id="rId17" imgW="647640" imgH="457200" progId="Equation.DSMT4">
                  <p:embed/>
                  <p:pic>
                    <p:nvPicPr>
                      <p:cNvPr id="0" name=""/>
                      <p:cNvPicPr/>
                      <p:nvPr/>
                    </p:nvPicPr>
                    <p:blipFill>
                      <a:blip r:embed="rId18"/>
                      <a:stretch>
                        <a:fillRect/>
                      </a:stretch>
                    </p:blipFill>
                    <p:spPr>
                      <a:xfrm>
                        <a:off x="5171281" y="2815580"/>
                        <a:ext cx="630237" cy="444500"/>
                      </a:xfrm>
                      <a:prstGeom prst="rect">
                        <a:avLst/>
                      </a:prstGeom>
                    </p:spPr>
                  </p:pic>
                </p:oleObj>
              </mc:Fallback>
            </mc:AlternateContent>
          </a:graphicData>
        </a:graphic>
      </p:graphicFrame>
    </p:spTree>
    <p:extLst>
      <p:ext uri="{BB962C8B-B14F-4D97-AF65-F5344CB8AC3E}">
        <p14:creationId xmlns:p14="http://schemas.microsoft.com/office/powerpoint/2010/main" val="54918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64778"/>
            <a:ext cx="2446569" cy="369332"/>
          </a:xfrm>
          <a:prstGeom prst="rect">
            <a:avLst/>
          </a:prstGeom>
          <a:noFill/>
        </p:spPr>
        <p:txBody>
          <a:bodyPr wrap="square" rtlCol="0">
            <a:spAutoFit/>
          </a:bodyPr>
          <a:lstStyle/>
          <a:p>
            <a:r>
              <a:rPr lang="en-US" dirty="0">
                <a:solidFill>
                  <a:prstClr val="black"/>
                </a:solidFill>
                <a:cs typeface="Arial" pitchFamily="34" charset="0"/>
              </a:rPr>
              <a:t>Nonlinear function</a:t>
            </a:r>
          </a:p>
        </p:txBody>
      </p:sp>
      <p:sp>
        <p:nvSpPr>
          <p:cNvPr id="31" name="TextBox 30"/>
          <p:cNvSpPr txBox="1"/>
          <p:nvPr/>
        </p:nvSpPr>
        <p:spPr>
          <a:xfrm>
            <a:off x="457200" y="1295400"/>
            <a:ext cx="6934200" cy="461665"/>
          </a:xfrm>
          <a:prstGeom prst="rect">
            <a:avLst/>
          </a:prstGeom>
          <a:noFill/>
        </p:spPr>
        <p:txBody>
          <a:bodyPr wrap="square" rtlCol="0">
            <a:spAutoFit/>
          </a:bodyPr>
          <a:lstStyle/>
          <a:p>
            <a:pPr marL="342900" indent="-342900">
              <a:buFont typeface="Arial" pitchFamily="34" charset="0"/>
              <a:buChar char="•"/>
            </a:pPr>
            <a:r>
              <a:rPr lang="en-US" sz="2400" dirty="0" smtClean="0">
                <a:solidFill>
                  <a:prstClr val="black"/>
                </a:solidFill>
                <a:cs typeface="Arial" pitchFamily="34" charset="0"/>
              </a:rPr>
              <a:t>A printed- circuit board microwave generator</a:t>
            </a:r>
            <a:endParaRPr lang="en-US" sz="2400" dirty="0">
              <a:solidFill>
                <a:prstClr val="black"/>
              </a:solidFill>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869442075"/>
              </p:ext>
            </p:extLst>
          </p:nvPr>
        </p:nvGraphicFramePr>
        <p:xfrm>
          <a:off x="2743200" y="5715000"/>
          <a:ext cx="3316287" cy="779365"/>
        </p:xfrm>
        <a:graphic>
          <a:graphicData uri="http://schemas.openxmlformats.org/presentationml/2006/ole">
            <mc:AlternateContent xmlns:mc="http://schemas.openxmlformats.org/markup-compatibility/2006">
              <mc:Choice xmlns:v="urn:schemas-microsoft-com:vml" Requires="v">
                <p:oleObj spid="_x0000_s3548" name="Equation" r:id="rId4" imgW="2057400" imgH="482400" progId="Equation.DSMT4">
                  <p:embed/>
                </p:oleObj>
              </mc:Choice>
              <mc:Fallback>
                <p:oleObj name="Equation" r:id="rId4" imgW="2057400" imgH="482400" progId="Equation.DSMT4">
                  <p:embed/>
                  <p:pic>
                    <p:nvPicPr>
                      <p:cNvPr id="0" name=""/>
                      <p:cNvPicPr/>
                      <p:nvPr/>
                    </p:nvPicPr>
                    <p:blipFill>
                      <a:blip r:embed="rId5"/>
                      <a:stretch>
                        <a:fillRect/>
                      </a:stretch>
                    </p:blipFill>
                    <p:spPr>
                      <a:xfrm>
                        <a:off x="2743200" y="5715000"/>
                        <a:ext cx="3316287" cy="77936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758177"/>
              </p:ext>
            </p:extLst>
          </p:nvPr>
        </p:nvGraphicFramePr>
        <p:xfrm>
          <a:off x="5257800" y="4698005"/>
          <a:ext cx="3538537" cy="426113"/>
        </p:xfrm>
        <a:graphic>
          <a:graphicData uri="http://schemas.openxmlformats.org/presentationml/2006/ole">
            <mc:AlternateContent xmlns:mc="http://schemas.openxmlformats.org/markup-compatibility/2006">
              <mc:Choice xmlns:v="urn:schemas-microsoft-com:vml" Requires="v">
                <p:oleObj spid="_x0000_s3549" name="Equation" r:id="rId6" imgW="2323800" imgH="279360" progId="Equation.DSMT4">
                  <p:embed/>
                </p:oleObj>
              </mc:Choice>
              <mc:Fallback>
                <p:oleObj name="Equation" r:id="rId6" imgW="2323800" imgH="279360" progId="Equation.DSMT4">
                  <p:embed/>
                  <p:pic>
                    <p:nvPicPr>
                      <p:cNvPr id="0" name=""/>
                      <p:cNvPicPr/>
                      <p:nvPr/>
                    </p:nvPicPr>
                    <p:blipFill>
                      <a:blip r:embed="rId7"/>
                      <a:stretch>
                        <a:fillRect/>
                      </a:stretch>
                    </p:blipFill>
                    <p:spPr>
                      <a:xfrm>
                        <a:off x="5257800" y="4698005"/>
                        <a:ext cx="3538537" cy="426113"/>
                      </a:xfrm>
                      <a:prstGeom prst="rect">
                        <a:avLst/>
                      </a:prstGeom>
                    </p:spPr>
                  </p:pic>
                </p:oleObj>
              </mc:Fallback>
            </mc:AlternateContent>
          </a:graphicData>
        </a:graphic>
      </p:graphicFrame>
      <p:sp>
        <p:nvSpPr>
          <p:cNvPr id="16"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8" name="Rectangle 17"/>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sz="2000" b="1" dirty="0" smtClean="0"/>
              <a:t>Experimental</a:t>
            </a:r>
            <a:r>
              <a:rPr lang="en-US" b="1" dirty="0" smtClean="0"/>
              <a:t> 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b="44162"/>
          <a:stretch/>
        </p:blipFill>
        <p:spPr>
          <a:xfrm>
            <a:off x="685800" y="1905000"/>
            <a:ext cx="3452489" cy="3006062"/>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t="55839"/>
          <a:stretch/>
        </p:blipFill>
        <p:spPr>
          <a:xfrm>
            <a:off x="5181600" y="2275513"/>
            <a:ext cx="3289241" cy="2265036"/>
          </a:xfrm>
          <a:prstGeom prst="rect">
            <a:avLst/>
          </a:prstGeom>
        </p:spPr>
      </p:pic>
    </p:spTree>
    <p:extLst>
      <p:ext uri="{BB962C8B-B14F-4D97-AF65-F5344CB8AC3E}">
        <p14:creationId xmlns:p14="http://schemas.microsoft.com/office/powerpoint/2010/main" val="1855685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7315200" cy="685800"/>
          </a:xfrm>
        </p:spPr>
        <p:txBody>
          <a:bodyPr>
            <a:normAutofit lnSpcReduction="10000"/>
          </a:bodyPr>
          <a:lstStyle/>
          <a:p>
            <a:r>
              <a:rPr lang="en-US" b="1" dirty="0" smtClean="0"/>
              <a:t>F</a:t>
            </a:r>
            <a:r>
              <a:rPr lang="en-US" dirty="0" smtClean="0"/>
              <a:t>ield </a:t>
            </a:r>
            <a:r>
              <a:rPr lang="en-US" b="1" dirty="0" smtClean="0"/>
              <a:t>P</a:t>
            </a:r>
            <a:r>
              <a:rPr lang="en-US" dirty="0" smtClean="0"/>
              <a:t>rogrammable </a:t>
            </a:r>
            <a:r>
              <a:rPr lang="en-US" b="1" dirty="0" smtClean="0"/>
              <a:t>G</a:t>
            </a:r>
            <a:r>
              <a:rPr lang="en-US" dirty="0" smtClean="0"/>
              <a:t>ate </a:t>
            </a:r>
            <a:r>
              <a:rPr lang="en-US" b="1" dirty="0" smtClean="0"/>
              <a:t>A</a:t>
            </a:r>
            <a:r>
              <a:rPr lang="en-US" dirty="0" smtClean="0"/>
              <a:t>rray board</a:t>
            </a:r>
            <a:endParaRPr lang="en-US" dirty="0"/>
          </a:p>
        </p:txBody>
      </p:sp>
      <p:sp>
        <p:nvSpPr>
          <p:cNvPr id="7" name="Content Placeholder 6"/>
          <p:cNvSpPr>
            <a:spLocks noGrp="1"/>
          </p:cNvSpPr>
          <p:nvPr>
            <p:ph sz="half" idx="2"/>
          </p:nvPr>
        </p:nvSpPr>
        <p:spPr>
          <a:xfrm>
            <a:off x="2100122" y="5227637"/>
            <a:ext cx="4400692" cy="1325563"/>
          </a:xfrm>
        </p:spPr>
        <p:txBody>
          <a:bodyPr>
            <a:normAutofit lnSpcReduction="10000"/>
          </a:bodyPr>
          <a:lstStyle/>
          <a:p>
            <a:r>
              <a:rPr lang="en-US" sz="1800" dirty="0" smtClean="0"/>
              <a:t>Sampling rate:  F</a:t>
            </a:r>
            <a:r>
              <a:rPr lang="en-US" sz="1800" baseline="-25000" dirty="0" smtClean="0"/>
              <a:t>s</a:t>
            </a:r>
            <a:r>
              <a:rPr lang="en-US" sz="1800" dirty="0" smtClean="0"/>
              <a:t> = 75.75 Msample/s</a:t>
            </a:r>
          </a:p>
          <a:p>
            <a:r>
              <a:rPr lang="en-US" sz="1800" dirty="0" smtClean="0"/>
              <a:t>2 phase-locked loop built in</a:t>
            </a:r>
          </a:p>
          <a:p>
            <a:r>
              <a:rPr lang="en-US" sz="1800" dirty="0" smtClean="0"/>
              <a:t>8-bit ADC</a:t>
            </a:r>
          </a:p>
          <a:p>
            <a:r>
              <a:rPr lang="en-US" sz="1800" dirty="0" smtClean="0"/>
              <a:t>10-bit DAC	</a:t>
            </a:r>
            <a:endParaRPr lang="en-US" sz="1800" dirty="0"/>
          </a:p>
        </p:txBody>
      </p:sp>
      <p:sp>
        <p:nvSpPr>
          <p:cNvPr id="23"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26" name="Rectangle 25"/>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sz="2000" b="1" dirty="0" smtClean="0"/>
              <a:t>Experimental 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55837"/>
            <a:ext cx="3423231" cy="2477210"/>
          </a:xfrm>
          <a:prstGeom prst="rect">
            <a:avLst/>
          </a:prstGeom>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5" y="2567310"/>
            <a:ext cx="3733800" cy="188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229225" y="4299341"/>
            <a:ext cx="2209800" cy="381000"/>
          </a:xfrm>
          <a:prstGeom prst="rect">
            <a:avLst/>
          </a:prstGeom>
          <a:noFill/>
        </p:spPr>
        <p:txBody>
          <a:bodyPr wrap="square" rtlCol="0">
            <a:spAutoFit/>
          </a:bodyPr>
          <a:lstStyle/>
          <a:p>
            <a:r>
              <a:rPr lang="en-US" dirty="0" smtClean="0">
                <a:solidFill>
                  <a:prstClr val="black"/>
                </a:solidFill>
              </a:rPr>
              <a:t>Altera Cyclone II</a:t>
            </a:r>
            <a:endParaRPr lang="en-US" dirty="0">
              <a:solidFill>
                <a:prstClr val="black"/>
              </a:solidFill>
            </a:endParaRPr>
          </a:p>
        </p:txBody>
      </p:sp>
      <p:sp>
        <p:nvSpPr>
          <p:cNvPr id="18" name="TextBox 17"/>
          <p:cNvSpPr txBox="1"/>
          <p:nvPr/>
        </p:nvSpPr>
        <p:spPr>
          <a:xfrm>
            <a:off x="4391025" y="3156341"/>
            <a:ext cx="1295400" cy="276999"/>
          </a:xfrm>
          <a:prstGeom prst="rect">
            <a:avLst/>
          </a:prstGeom>
          <a:noFill/>
        </p:spPr>
        <p:txBody>
          <a:bodyPr wrap="square" rtlCol="0">
            <a:spAutoFit/>
          </a:bodyPr>
          <a:lstStyle/>
          <a:p>
            <a:r>
              <a:rPr lang="en-US" sz="1200" dirty="0" smtClean="0">
                <a:solidFill>
                  <a:prstClr val="black"/>
                </a:solidFill>
              </a:rPr>
              <a:t>FX2 USB port</a:t>
            </a:r>
            <a:endParaRPr lang="en-US" sz="1200" dirty="0">
              <a:solidFill>
                <a:prstClr val="black"/>
              </a:solidFill>
            </a:endParaRPr>
          </a:p>
        </p:txBody>
      </p:sp>
      <p:sp>
        <p:nvSpPr>
          <p:cNvPr id="19" name="TextBox 18"/>
          <p:cNvSpPr txBox="1"/>
          <p:nvPr/>
        </p:nvSpPr>
        <p:spPr>
          <a:xfrm>
            <a:off x="6677025" y="2498342"/>
            <a:ext cx="1295400" cy="276999"/>
          </a:xfrm>
          <a:prstGeom prst="rect">
            <a:avLst/>
          </a:prstGeom>
          <a:noFill/>
        </p:spPr>
        <p:txBody>
          <a:bodyPr wrap="square" rtlCol="0">
            <a:spAutoFit/>
          </a:bodyPr>
          <a:lstStyle/>
          <a:p>
            <a:r>
              <a:rPr lang="en-US" sz="1200" dirty="0" smtClean="0">
                <a:solidFill>
                  <a:prstClr val="black"/>
                </a:solidFill>
              </a:rPr>
              <a:t>Output</a:t>
            </a:r>
            <a:endParaRPr lang="en-US" sz="1200" dirty="0">
              <a:solidFill>
                <a:prstClr val="black"/>
              </a:solidFill>
            </a:endParaRPr>
          </a:p>
        </p:txBody>
      </p:sp>
      <p:sp>
        <p:nvSpPr>
          <p:cNvPr id="20" name="TextBox 19"/>
          <p:cNvSpPr txBox="1"/>
          <p:nvPr/>
        </p:nvSpPr>
        <p:spPr>
          <a:xfrm>
            <a:off x="8153400" y="3842141"/>
            <a:ext cx="647700" cy="276999"/>
          </a:xfrm>
          <a:prstGeom prst="rect">
            <a:avLst/>
          </a:prstGeom>
          <a:noFill/>
        </p:spPr>
        <p:txBody>
          <a:bodyPr wrap="square" rtlCol="0">
            <a:spAutoFit/>
          </a:bodyPr>
          <a:lstStyle/>
          <a:p>
            <a:r>
              <a:rPr lang="en-US" sz="1200" dirty="0" smtClean="0">
                <a:solidFill>
                  <a:prstClr val="black"/>
                </a:solidFill>
              </a:rPr>
              <a:t>Input</a:t>
            </a:r>
            <a:endParaRPr lang="en-US" sz="1200" dirty="0">
              <a:solidFill>
                <a:prstClr val="black"/>
              </a:solidFill>
            </a:endParaRPr>
          </a:p>
        </p:txBody>
      </p:sp>
      <p:sp>
        <p:nvSpPr>
          <p:cNvPr id="21" name="TextBox 20"/>
          <p:cNvSpPr txBox="1"/>
          <p:nvPr/>
        </p:nvSpPr>
        <p:spPr>
          <a:xfrm>
            <a:off x="6000750" y="3080141"/>
            <a:ext cx="647700" cy="276999"/>
          </a:xfrm>
          <a:prstGeom prst="rect">
            <a:avLst/>
          </a:prstGeom>
          <a:noFill/>
        </p:spPr>
        <p:txBody>
          <a:bodyPr wrap="square" rtlCol="0">
            <a:spAutoFit/>
          </a:bodyPr>
          <a:lstStyle/>
          <a:p>
            <a:r>
              <a:rPr lang="en-US" sz="1200" dirty="0" smtClean="0">
                <a:solidFill>
                  <a:srgbClr val="C00000"/>
                </a:solidFill>
              </a:rPr>
              <a:t>DAC</a:t>
            </a:r>
            <a:endParaRPr lang="en-US" sz="1200" dirty="0">
              <a:solidFill>
                <a:srgbClr val="C00000"/>
              </a:solidFill>
            </a:endParaRPr>
          </a:p>
        </p:txBody>
      </p:sp>
      <p:sp>
        <p:nvSpPr>
          <p:cNvPr id="22" name="TextBox 21"/>
          <p:cNvSpPr txBox="1"/>
          <p:nvPr/>
        </p:nvSpPr>
        <p:spPr>
          <a:xfrm>
            <a:off x="6010276" y="3357140"/>
            <a:ext cx="1019176" cy="276999"/>
          </a:xfrm>
          <a:prstGeom prst="rect">
            <a:avLst/>
          </a:prstGeom>
          <a:noFill/>
        </p:spPr>
        <p:txBody>
          <a:bodyPr wrap="square" rtlCol="0">
            <a:spAutoFit/>
          </a:bodyPr>
          <a:lstStyle/>
          <a:p>
            <a:r>
              <a:rPr lang="en-US" sz="1200" dirty="0" smtClean="0">
                <a:solidFill>
                  <a:srgbClr val="C00000"/>
                </a:solidFill>
              </a:rPr>
              <a:t>FPGA chip</a:t>
            </a:r>
            <a:endParaRPr lang="en-US" sz="1200" dirty="0">
              <a:solidFill>
                <a:srgbClr val="C00000"/>
              </a:solidFill>
            </a:endParaRPr>
          </a:p>
        </p:txBody>
      </p:sp>
      <p:sp>
        <p:nvSpPr>
          <p:cNvPr id="24" name="TextBox 23"/>
          <p:cNvSpPr txBox="1"/>
          <p:nvPr/>
        </p:nvSpPr>
        <p:spPr>
          <a:xfrm>
            <a:off x="6753225" y="3447236"/>
            <a:ext cx="647700" cy="276999"/>
          </a:xfrm>
          <a:prstGeom prst="rect">
            <a:avLst/>
          </a:prstGeom>
          <a:noFill/>
        </p:spPr>
        <p:txBody>
          <a:bodyPr wrap="square" rtlCol="0">
            <a:spAutoFit/>
          </a:bodyPr>
          <a:lstStyle/>
          <a:p>
            <a:r>
              <a:rPr lang="en-US" sz="1200" dirty="0" smtClean="0">
                <a:solidFill>
                  <a:srgbClr val="C00000"/>
                </a:solidFill>
              </a:rPr>
              <a:t>ADC</a:t>
            </a:r>
            <a:endParaRPr lang="en-US" sz="1200" dirty="0">
              <a:solidFill>
                <a:srgbClr val="C00000"/>
              </a:solidFill>
            </a:endParaRPr>
          </a:p>
        </p:txBody>
      </p:sp>
    </p:spTree>
    <p:extLst>
      <p:ext uri="{BB962C8B-B14F-4D97-AF65-F5344CB8AC3E}">
        <p14:creationId xmlns:p14="http://schemas.microsoft.com/office/powerpoint/2010/main" val="70611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40594" y="1346716"/>
            <a:ext cx="7391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smtClean="0">
                <a:solidFill>
                  <a:prstClr val="black"/>
                </a:solidFill>
              </a:rPr>
              <a:t>Memory buffer with length N to create delay </a:t>
            </a:r>
            <a:r>
              <a:rPr lang="en-US" sz="2000" i="1" dirty="0" smtClean="0">
                <a:solidFill>
                  <a:prstClr val="black"/>
                </a:solidFill>
                <a:latin typeface="Symbol" pitchFamily="18" charset="2"/>
              </a:rPr>
              <a:t>t</a:t>
            </a:r>
            <a:endParaRPr lang="en-US" sz="2000" i="1" dirty="0">
              <a:solidFill>
                <a:prstClr val="black"/>
              </a:solidFill>
              <a:latin typeface="Symbol" pitchFamily="18" charset="2"/>
            </a:endParaRPr>
          </a:p>
        </p:txBody>
      </p:sp>
      <p:sp>
        <p:nvSpPr>
          <p:cNvPr id="6"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7" name="Rectangle 6"/>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sz="2000" b="1" dirty="0" smtClean="0"/>
              <a:t>Experimental</a:t>
            </a:r>
            <a:r>
              <a:rPr lang="en-US" b="1" dirty="0" smtClean="0"/>
              <a:t> 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242" y="1880116"/>
            <a:ext cx="3590247" cy="1548256"/>
          </a:xfrm>
          <a:prstGeom prst="rect">
            <a:avLst/>
          </a:prstGeom>
        </p:spPr>
      </p:pic>
      <p:sp>
        <p:nvSpPr>
          <p:cNvPr id="9" name="Content Placeholder 5"/>
          <p:cNvSpPr txBox="1">
            <a:spLocks/>
          </p:cNvSpPr>
          <p:nvPr/>
        </p:nvSpPr>
        <p:spPr>
          <a:xfrm>
            <a:off x="340594" y="3743170"/>
            <a:ext cx="78867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smtClean="0">
                <a:solidFill>
                  <a:prstClr val="black"/>
                </a:solidFill>
              </a:rPr>
              <a:t>Discrete map equation for filter function</a:t>
            </a:r>
            <a:endParaRPr lang="en-US" sz="2000" dirty="0">
              <a:solidFill>
                <a:prstClr val="black"/>
              </a:solidFill>
            </a:endParaRPr>
          </a:p>
        </p:txBody>
      </p:sp>
      <p:sp>
        <p:nvSpPr>
          <p:cNvPr id="10" name="TextBox 9"/>
          <p:cNvSpPr txBox="1"/>
          <p:nvPr/>
        </p:nvSpPr>
        <p:spPr>
          <a:xfrm>
            <a:off x="492994" y="4166116"/>
            <a:ext cx="885825" cy="369332"/>
          </a:xfrm>
          <a:prstGeom prst="rect">
            <a:avLst/>
          </a:prstGeom>
          <a:noFill/>
        </p:spPr>
        <p:txBody>
          <a:bodyPr wrap="square" rtlCol="0">
            <a:spAutoFit/>
          </a:bodyPr>
          <a:lstStyle/>
          <a:p>
            <a:r>
              <a:rPr lang="en-US" dirty="0" smtClean="0">
                <a:solidFill>
                  <a:prstClr val="black"/>
                </a:solidFill>
              </a:rPr>
              <a:t>H(s)</a:t>
            </a:r>
            <a:endParaRPr lang="en-US" dirty="0">
              <a:solidFill>
                <a:prstClr val="black"/>
              </a:solidFill>
            </a:endParaRPr>
          </a:p>
        </p:txBody>
      </p:sp>
      <p:sp>
        <p:nvSpPr>
          <p:cNvPr id="11" name="TextBox 10"/>
          <p:cNvSpPr txBox="1"/>
          <p:nvPr/>
        </p:nvSpPr>
        <p:spPr>
          <a:xfrm>
            <a:off x="2317031" y="4175641"/>
            <a:ext cx="885825" cy="369332"/>
          </a:xfrm>
          <a:prstGeom prst="rect">
            <a:avLst/>
          </a:prstGeom>
          <a:noFill/>
        </p:spPr>
        <p:txBody>
          <a:bodyPr wrap="square" rtlCol="0">
            <a:spAutoFit/>
          </a:bodyPr>
          <a:lstStyle/>
          <a:p>
            <a:r>
              <a:rPr lang="en-US" dirty="0" smtClean="0">
                <a:solidFill>
                  <a:prstClr val="black"/>
                </a:solidFill>
              </a:rPr>
              <a:t>H(z)</a:t>
            </a:r>
            <a:endParaRPr lang="en-US" dirty="0">
              <a:solidFill>
                <a:prstClr val="black"/>
              </a:solidFill>
            </a:endParaRPr>
          </a:p>
        </p:txBody>
      </p:sp>
      <p:sp>
        <p:nvSpPr>
          <p:cNvPr id="12" name="TextBox 11"/>
          <p:cNvSpPr txBox="1"/>
          <p:nvPr/>
        </p:nvSpPr>
        <p:spPr>
          <a:xfrm>
            <a:off x="4255369" y="4175641"/>
            <a:ext cx="2590800" cy="369332"/>
          </a:xfrm>
          <a:prstGeom prst="rect">
            <a:avLst/>
          </a:prstGeom>
          <a:noFill/>
        </p:spPr>
        <p:txBody>
          <a:bodyPr wrap="square" rtlCol="0">
            <a:spAutoFit/>
          </a:bodyPr>
          <a:lstStyle/>
          <a:p>
            <a:r>
              <a:rPr lang="en-US" dirty="0" smtClean="0">
                <a:solidFill>
                  <a:prstClr val="black"/>
                </a:solidFill>
              </a:rPr>
              <a:t>Discrete map equation</a:t>
            </a:r>
            <a:endParaRPr lang="en-US" dirty="0">
              <a:solidFill>
                <a:prstClr val="black"/>
              </a:solidFill>
            </a:endParaRPr>
          </a:p>
        </p:txBody>
      </p:sp>
      <p:cxnSp>
        <p:nvCxnSpPr>
          <p:cNvPr id="13" name="Straight Arrow Connector 12"/>
          <p:cNvCxnSpPr>
            <a:endCxn id="11" idx="1"/>
          </p:cNvCxnSpPr>
          <p:nvPr/>
        </p:nvCxnSpPr>
        <p:spPr>
          <a:xfrm>
            <a:off x="1126408" y="4360307"/>
            <a:ext cx="11906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83783" y="4360307"/>
            <a:ext cx="11906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137" y="4714720"/>
            <a:ext cx="3224063" cy="2067080"/>
          </a:xfrm>
          <a:prstGeom prst="rect">
            <a:avLst/>
          </a:prstGeom>
        </p:spPr>
      </p:pic>
      <p:sp>
        <p:nvSpPr>
          <p:cNvPr id="17" name="TextBox 16"/>
          <p:cNvSpPr txBox="1"/>
          <p:nvPr/>
        </p:nvSpPr>
        <p:spPr>
          <a:xfrm>
            <a:off x="702544" y="5748260"/>
            <a:ext cx="3581400" cy="369332"/>
          </a:xfrm>
          <a:prstGeom prst="rect">
            <a:avLst/>
          </a:prstGeom>
          <a:noFill/>
        </p:spPr>
        <p:txBody>
          <a:bodyPr wrap="square" rtlCol="0">
            <a:spAutoFit/>
          </a:bodyPr>
          <a:lstStyle/>
          <a:p>
            <a:r>
              <a:rPr lang="en-US" dirty="0" smtClean="0"/>
              <a:t>T: the integration time constant</a:t>
            </a:r>
          </a:p>
        </p:txBody>
      </p:sp>
      <p:graphicFrame>
        <p:nvGraphicFramePr>
          <p:cNvPr id="18" name="Object 17"/>
          <p:cNvGraphicFramePr>
            <a:graphicFrameLocks noChangeAspect="1"/>
          </p:cNvGraphicFramePr>
          <p:nvPr>
            <p:extLst>
              <p:ext uri="{D42A27DB-BD31-4B8C-83A1-F6EECF244321}">
                <p14:modId xmlns:p14="http://schemas.microsoft.com/office/powerpoint/2010/main" val="686415578"/>
              </p:ext>
            </p:extLst>
          </p:nvPr>
        </p:nvGraphicFramePr>
        <p:xfrm>
          <a:off x="556494" y="4772541"/>
          <a:ext cx="3740150" cy="676275"/>
        </p:xfrm>
        <a:graphic>
          <a:graphicData uri="http://schemas.openxmlformats.org/presentationml/2006/ole">
            <mc:AlternateContent xmlns:mc="http://schemas.openxmlformats.org/markup-compatibility/2006">
              <mc:Choice xmlns:v="urn:schemas-microsoft-com:vml" Requires="v">
                <p:oleObj spid="_x0000_s41035" name="Equation" r:id="rId5" imgW="3504960" imgH="634680" progId="Equation.DSMT4">
                  <p:embed/>
                </p:oleObj>
              </mc:Choice>
              <mc:Fallback>
                <p:oleObj name="Equation" r:id="rId5" imgW="3504960" imgH="634680" progId="Equation.DSMT4">
                  <p:embed/>
                  <p:pic>
                    <p:nvPicPr>
                      <p:cNvPr id="0" name=""/>
                      <p:cNvPicPr/>
                      <p:nvPr/>
                    </p:nvPicPr>
                    <p:blipFill>
                      <a:blip r:embed="rId6"/>
                      <a:stretch>
                        <a:fillRect/>
                      </a:stretch>
                    </p:blipFill>
                    <p:spPr>
                      <a:xfrm>
                        <a:off x="556494" y="4772541"/>
                        <a:ext cx="3740150" cy="67627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95080354"/>
              </p:ext>
            </p:extLst>
          </p:nvPr>
        </p:nvGraphicFramePr>
        <p:xfrm>
          <a:off x="1424063" y="2356588"/>
          <a:ext cx="595312" cy="595312"/>
        </p:xfrm>
        <a:graphic>
          <a:graphicData uri="http://schemas.openxmlformats.org/presentationml/2006/ole">
            <mc:AlternateContent xmlns:mc="http://schemas.openxmlformats.org/markup-compatibility/2006">
              <mc:Choice xmlns:v="urn:schemas-microsoft-com:vml" Requires="v">
                <p:oleObj spid="_x0000_s41036" name="Equation" r:id="rId7" imgW="431640" imgH="431640" progId="Equation.DSMT4">
                  <p:embed/>
                </p:oleObj>
              </mc:Choice>
              <mc:Fallback>
                <p:oleObj name="Equation" r:id="rId7" imgW="431640" imgH="431640" progId="Equation.DSMT4">
                  <p:embed/>
                  <p:pic>
                    <p:nvPicPr>
                      <p:cNvPr id="0" name=""/>
                      <p:cNvPicPr/>
                      <p:nvPr/>
                    </p:nvPicPr>
                    <p:blipFill>
                      <a:blip r:embed="rId8"/>
                      <a:stretch>
                        <a:fillRect/>
                      </a:stretch>
                    </p:blipFill>
                    <p:spPr>
                      <a:xfrm>
                        <a:off x="1424063" y="2356588"/>
                        <a:ext cx="595312" cy="595312"/>
                      </a:xfrm>
                      <a:prstGeom prst="rect">
                        <a:avLst/>
                      </a:prstGeom>
                    </p:spPr>
                  </p:pic>
                </p:oleObj>
              </mc:Fallback>
            </mc:AlternateContent>
          </a:graphicData>
        </a:graphic>
      </p:graphicFrame>
    </p:spTree>
    <p:extLst>
      <p:ext uri="{BB962C8B-B14F-4D97-AF65-F5344CB8AC3E}">
        <p14:creationId xmlns:p14="http://schemas.microsoft.com/office/powerpoint/2010/main" val="313774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24748447"/>
              </p:ext>
            </p:extLst>
          </p:nvPr>
        </p:nvGraphicFramePr>
        <p:xfrm>
          <a:off x="708025" y="2633663"/>
          <a:ext cx="2849563" cy="752475"/>
        </p:xfrm>
        <a:graphic>
          <a:graphicData uri="http://schemas.openxmlformats.org/presentationml/2006/ole">
            <mc:AlternateContent xmlns:mc="http://schemas.openxmlformats.org/markup-compatibility/2006">
              <mc:Choice xmlns:v="urn:schemas-microsoft-com:vml" Requires="v">
                <p:oleObj spid="_x0000_s14029" name="Equation" r:id="rId3" imgW="2552400" imgH="672840" progId="Equation.DSMT4">
                  <p:embed/>
                </p:oleObj>
              </mc:Choice>
              <mc:Fallback>
                <p:oleObj name="Equation" r:id="rId3" imgW="2552400" imgH="672840" progId="Equation.DSMT4">
                  <p:embed/>
                  <p:pic>
                    <p:nvPicPr>
                      <p:cNvPr id="0" name="Object 4"/>
                      <p:cNvPicPr>
                        <a:picLocks noChangeAspect="1" noChangeArrowheads="1"/>
                      </p:cNvPicPr>
                      <p:nvPr/>
                    </p:nvPicPr>
                    <p:blipFill>
                      <a:blip r:embed="rId4"/>
                      <a:srcRect/>
                      <a:stretch>
                        <a:fillRect/>
                      </a:stretch>
                    </p:blipFill>
                    <p:spPr bwMode="auto">
                      <a:xfrm>
                        <a:off x="708025" y="2633663"/>
                        <a:ext cx="2849563" cy="75247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74941500"/>
              </p:ext>
            </p:extLst>
          </p:nvPr>
        </p:nvGraphicFramePr>
        <p:xfrm>
          <a:off x="708025" y="1771650"/>
          <a:ext cx="3154363" cy="754063"/>
        </p:xfrm>
        <a:graphic>
          <a:graphicData uri="http://schemas.openxmlformats.org/presentationml/2006/ole">
            <mc:AlternateContent xmlns:mc="http://schemas.openxmlformats.org/markup-compatibility/2006">
              <mc:Choice xmlns:v="urn:schemas-microsoft-com:vml" Requires="v">
                <p:oleObj spid="_x0000_s14030" name="Equation" r:id="rId5" imgW="2019240" imgH="482400" progId="Equation.DSMT4">
                  <p:embed/>
                </p:oleObj>
              </mc:Choice>
              <mc:Fallback>
                <p:oleObj name="Equation" r:id="rId5" imgW="2019240" imgH="482400" progId="Equation.DSMT4">
                  <p:embed/>
                  <p:pic>
                    <p:nvPicPr>
                      <p:cNvPr id="0" name="Object 31"/>
                      <p:cNvPicPr>
                        <a:picLocks noChangeAspect="1" noChangeArrowheads="1"/>
                      </p:cNvPicPr>
                      <p:nvPr/>
                    </p:nvPicPr>
                    <p:blipFill>
                      <a:blip r:embed="rId6"/>
                      <a:srcRect/>
                      <a:stretch>
                        <a:fillRect/>
                      </a:stretch>
                    </p:blipFill>
                    <p:spPr bwMode="auto">
                      <a:xfrm>
                        <a:off x="708025" y="1771650"/>
                        <a:ext cx="3154363" cy="7540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60389640"/>
              </p:ext>
            </p:extLst>
          </p:nvPr>
        </p:nvGraphicFramePr>
        <p:xfrm>
          <a:off x="4729163" y="2095500"/>
          <a:ext cx="4073525" cy="914400"/>
        </p:xfrm>
        <a:graphic>
          <a:graphicData uri="http://schemas.openxmlformats.org/presentationml/2006/ole">
            <mc:AlternateContent xmlns:mc="http://schemas.openxmlformats.org/markup-compatibility/2006">
              <mc:Choice xmlns:v="urn:schemas-microsoft-com:vml" Requires="v">
                <p:oleObj spid="_x0000_s14031" name="Equation" r:id="rId7" imgW="3111480" imgH="698400" progId="Equation.DSMT4">
                  <p:embed/>
                </p:oleObj>
              </mc:Choice>
              <mc:Fallback>
                <p:oleObj name="Equation" r:id="rId7" imgW="3111480" imgH="698400" progId="Equation.DSMT4">
                  <p:embed/>
                  <p:pic>
                    <p:nvPicPr>
                      <p:cNvPr id="0" name="Object 6"/>
                      <p:cNvPicPr>
                        <a:picLocks noChangeAspect="1" noChangeArrowheads="1"/>
                      </p:cNvPicPr>
                      <p:nvPr/>
                    </p:nvPicPr>
                    <p:blipFill>
                      <a:blip r:embed="rId8"/>
                      <a:srcRect/>
                      <a:stretch>
                        <a:fillRect/>
                      </a:stretch>
                    </p:blipFill>
                    <p:spPr bwMode="auto">
                      <a:xfrm>
                        <a:off x="4729163" y="2095500"/>
                        <a:ext cx="4073525" cy="914400"/>
                      </a:xfrm>
                      <a:prstGeom prst="rect">
                        <a:avLst/>
                      </a:prstGeom>
                      <a:noFill/>
                      <a:ln>
                        <a:noFill/>
                      </a:ln>
                    </p:spPr>
                  </p:pic>
                </p:oleObj>
              </mc:Fallback>
            </mc:AlternateContent>
          </a:graphicData>
        </a:graphic>
      </p:graphicFrame>
      <p:sp>
        <p:nvSpPr>
          <p:cNvPr id="7" name="Left Brace 6"/>
          <p:cNvSpPr/>
          <p:nvPr/>
        </p:nvSpPr>
        <p:spPr>
          <a:xfrm rot="10800000">
            <a:off x="4114800" y="1828800"/>
            <a:ext cx="381000" cy="14478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34576036"/>
              </p:ext>
            </p:extLst>
          </p:nvPr>
        </p:nvGraphicFramePr>
        <p:xfrm>
          <a:off x="6065838" y="3326177"/>
          <a:ext cx="2011362" cy="1691911"/>
        </p:xfrm>
        <a:graphic>
          <a:graphicData uri="http://schemas.openxmlformats.org/presentationml/2006/ole">
            <mc:AlternateContent xmlns:mc="http://schemas.openxmlformats.org/markup-compatibility/2006">
              <mc:Choice xmlns:v="urn:schemas-microsoft-com:vml" Requires="v">
                <p:oleObj spid="_x0000_s14032" name="Equation" r:id="rId9" imgW="2323800" imgH="1955520" progId="Equation.DSMT4">
                  <p:embed/>
                </p:oleObj>
              </mc:Choice>
              <mc:Fallback>
                <p:oleObj name="Equation" r:id="rId9" imgW="2323800" imgH="1955520" progId="Equation.DSMT4">
                  <p:embed/>
                  <p:pic>
                    <p:nvPicPr>
                      <p:cNvPr id="0" name=""/>
                      <p:cNvPicPr/>
                      <p:nvPr/>
                    </p:nvPicPr>
                    <p:blipFill>
                      <a:blip r:embed="rId10"/>
                      <a:stretch>
                        <a:fillRect/>
                      </a:stretch>
                    </p:blipFill>
                    <p:spPr>
                      <a:xfrm>
                        <a:off x="6065838" y="3326177"/>
                        <a:ext cx="2011362" cy="1691911"/>
                      </a:xfrm>
                      <a:prstGeom prst="rect">
                        <a:avLst/>
                      </a:prstGeom>
                    </p:spPr>
                  </p:pic>
                </p:oleObj>
              </mc:Fallback>
            </mc:AlternateContent>
          </a:graphicData>
        </a:graphic>
      </p:graphicFrame>
      <p:cxnSp>
        <p:nvCxnSpPr>
          <p:cNvPr id="10" name="Straight Arrow Connector 9"/>
          <p:cNvCxnSpPr/>
          <p:nvPr/>
        </p:nvCxnSpPr>
        <p:spPr>
          <a:xfrm flipH="1">
            <a:off x="3733800" y="3124200"/>
            <a:ext cx="259080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535539134"/>
              </p:ext>
            </p:extLst>
          </p:nvPr>
        </p:nvGraphicFramePr>
        <p:xfrm>
          <a:off x="2332038" y="5029200"/>
          <a:ext cx="2649537" cy="457200"/>
        </p:xfrm>
        <a:graphic>
          <a:graphicData uri="http://schemas.openxmlformats.org/presentationml/2006/ole">
            <mc:AlternateContent xmlns:mc="http://schemas.openxmlformats.org/markup-compatibility/2006">
              <mc:Choice xmlns:v="urn:schemas-microsoft-com:vml" Requires="v">
                <p:oleObj spid="_x0000_s14033" name="Equation" r:id="rId11" imgW="2133360" imgH="368280" progId="Equation.DSMT4">
                  <p:embed/>
                </p:oleObj>
              </mc:Choice>
              <mc:Fallback>
                <p:oleObj name="Equation" r:id="rId11" imgW="2133360" imgH="368280" progId="Equation.DSMT4">
                  <p:embed/>
                  <p:pic>
                    <p:nvPicPr>
                      <p:cNvPr id="0" name=""/>
                      <p:cNvPicPr/>
                      <p:nvPr/>
                    </p:nvPicPr>
                    <p:blipFill>
                      <a:blip r:embed="rId12"/>
                      <a:stretch>
                        <a:fillRect/>
                      </a:stretch>
                    </p:blipFill>
                    <p:spPr>
                      <a:xfrm>
                        <a:off x="2332038" y="5029200"/>
                        <a:ext cx="2649537" cy="457200"/>
                      </a:xfrm>
                      <a:prstGeom prst="rect">
                        <a:avLst/>
                      </a:prstGeom>
                      <a:ln>
                        <a:solidFill>
                          <a:schemeClr val="tx1"/>
                        </a:solidFill>
                      </a:ln>
                    </p:spPr>
                  </p:pic>
                </p:oleObj>
              </mc:Fallback>
            </mc:AlternateContent>
          </a:graphicData>
        </a:graphic>
      </p:graphicFrame>
      <p:sp>
        <p:nvSpPr>
          <p:cNvPr id="12" name="TextBox 11"/>
          <p:cNvSpPr txBox="1"/>
          <p:nvPr/>
        </p:nvSpPr>
        <p:spPr>
          <a:xfrm>
            <a:off x="4744357" y="6281785"/>
            <a:ext cx="4381500" cy="553998"/>
          </a:xfrm>
          <a:prstGeom prst="rect">
            <a:avLst/>
          </a:prstGeom>
          <a:noFill/>
        </p:spPr>
        <p:txBody>
          <a:bodyPr wrap="square" rtlCol="0">
            <a:spAutoFit/>
          </a:bodyPr>
          <a:lstStyle/>
          <a:p>
            <a:r>
              <a:rPr lang="en-US" sz="1500" dirty="0" smtClean="0"/>
              <a:t>M. Schanz </a:t>
            </a:r>
            <a:r>
              <a:rPr lang="en-US" sz="1500" i="1" dirty="0" smtClean="0"/>
              <a:t>et al., PRE </a:t>
            </a:r>
            <a:r>
              <a:rPr lang="en-US" sz="1500" b="1" i="1" dirty="0" smtClean="0"/>
              <a:t>67</a:t>
            </a:r>
            <a:r>
              <a:rPr lang="en-US" sz="1500" i="1" dirty="0" smtClean="0"/>
              <a:t>, </a:t>
            </a:r>
            <a:r>
              <a:rPr lang="en-US" sz="1500" dirty="0" smtClean="0"/>
              <a:t>056205 (2003)</a:t>
            </a:r>
          </a:p>
          <a:p>
            <a:r>
              <a:rPr lang="en-US" sz="1500" dirty="0" smtClean="0"/>
              <a:t>J. C. Sprott, </a:t>
            </a:r>
            <a:r>
              <a:rPr lang="en-US" sz="1500" i="1" dirty="0" smtClean="0"/>
              <a:t>PLA </a:t>
            </a:r>
            <a:r>
              <a:rPr lang="en-US" sz="1500" b="1" i="1" dirty="0" smtClean="0"/>
              <a:t>366</a:t>
            </a:r>
            <a:r>
              <a:rPr lang="en-US" sz="1500" i="1" dirty="0" smtClean="0"/>
              <a:t>, </a:t>
            </a:r>
            <a:r>
              <a:rPr lang="en-US" sz="1500" dirty="0" smtClean="0"/>
              <a:t>397 (2007)</a:t>
            </a:r>
            <a:endParaRPr lang="en-US" sz="1500" dirty="0"/>
          </a:p>
        </p:txBody>
      </p:sp>
      <p:sp>
        <p:nvSpPr>
          <p:cNvPr id="3" name="TextBox 2"/>
          <p:cNvSpPr txBox="1"/>
          <p:nvPr/>
        </p:nvSpPr>
        <p:spPr>
          <a:xfrm>
            <a:off x="685800" y="5747657"/>
            <a:ext cx="5638800" cy="369332"/>
          </a:xfrm>
          <a:prstGeom prst="rect">
            <a:avLst/>
          </a:prstGeom>
          <a:noFill/>
        </p:spPr>
        <p:txBody>
          <a:bodyPr wrap="square" rtlCol="0">
            <a:spAutoFit/>
          </a:bodyPr>
          <a:lstStyle/>
          <a:p>
            <a:r>
              <a:rPr lang="en-US" b="1" dirty="0" smtClean="0">
                <a:solidFill>
                  <a:srgbClr val="FF0000"/>
                </a:solidFill>
              </a:rPr>
              <a:t>The ‘simplest’ time-delayed differential equation</a:t>
            </a:r>
            <a:endParaRPr lang="en-US" b="1" dirty="0">
              <a:solidFill>
                <a:srgbClr val="FF0000"/>
              </a:solidFill>
            </a:endParaRPr>
          </a:p>
        </p:txBody>
      </p:sp>
      <p:sp>
        <p:nvSpPr>
          <p:cNvPr id="13"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4" name="Rectangle 13"/>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sz="2000" b="1" dirty="0" smtClean="0"/>
              <a:t>Mathematical</a:t>
            </a:r>
            <a:r>
              <a:rPr lang="en-US" sz="2000" dirty="0" smtClean="0"/>
              <a:t> </a:t>
            </a:r>
            <a:r>
              <a:rPr lang="en-US" sz="2000" b="1" dirty="0" smtClean="0"/>
              <a:t>model</a:t>
            </a:r>
            <a:endParaRPr lang="en-US" b="1" dirty="0" smtClean="0"/>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spTree>
    <p:extLst>
      <p:ext uri="{BB962C8B-B14F-4D97-AF65-F5344CB8AC3E}">
        <p14:creationId xmlns:p14="http://schemas.microsoft.com/office/powerpoint/2010/main" val="4219626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743200"/>
            <a:ext cx="3198917" cy="1779885"/>
          </a:xfrm>
          <a:prstGeom prst="rect">
            <a:avLst/>
          </a:prstGeom>
        </p:spPr>
      </p:pic>
      <p:sp>
        <p:nvSpPr>
          <p:cNvPr id="5"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6" name="Rectangle 5"/>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sz="2000" b="1" dirty="0" smtClean="0"/>
              <a:t>Mathematical</a:t>
            </a:r>
            <a:r>
              <a:rPr lang="en-US" sz="2000" dirty="0" smtClean="0"/>
              <a:t> </a:t>
            </a:r>
            <a:r>
              <a:rPr lang="en-US" sz="2000" b="1" dirty="0" smtClean="0"/>
              <a:t>model</a:t>
            </a:r>
            <a:endParaRPr lang="en-US" b="1" dirty="0" smtClean="0"/>
          </a:p>
          <a:p>
            <a:pPr marL="285750" indent="-285750">
              <a:buFont typeface="Wingdings" pitchFamily="2" charset="2"/>
              <a:buChar char="§"/>
            </a:pPr>
            <a:r>
              <a:rPr lang="en-US" dirty="0" smtClean="0">
                <a:solidFill>
                  <a:schemeClr val="tx1">
                    <a:alpha val="55000"/>
                  </a:schemeClr>
                </a:solidFill>
              </a:rPr>
              <a:t>Complex dynamics</a:t>
            </a:r>
            <a:endParaRPr lang="en-US" dirty="0">
              <a:solidFill>
                <a:schemeClr val="tx1">
                  <a:alpha val="5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9" y="2636528"/>
            <a:ext cx="3090417" cy="1993227"/>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599195181"/>
              </p:ext>
            </p:extLst>
          </p:nvPr>
        </p:nvGraphicFramePr>
        <p:xfrm>
          <a:off x="5774880" y="4953000"/>
          <a:ext cx="2649537" cy="457200"/>
        </p:xfrm>
        <a:graphic>
          <a:graphicData uri="http://schemas.openxmlformats.org/presentationml/2006/ole">
            <mc:AlternateContent xmlns:mc="http://schemas.openxmlformats.org/markup-compatibility/2006">
              <mc:Choice xmlns:v="urn:schemas-microsoft-com:vml" Requires="v">
                <p:oleObj spid="_x0000_s42024" name="Equation" r:id="rId5" imgW="2133360" imgH="368280" progId="Equation.DSMT4">
                  <p:embed/>
                </p:oleObj>
              </mc:Choice>
              <mc:Fallback>
                <p:oleObj name="Equation" r:id="rId5" imgW="2133360" imgH="36828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4880" y="4953000"/>
                        <a:ext cx="2649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875558" y="1981200"/>
            <a:ext cx="2057400" cy="369332"/>
          </a:xfrm>
          <a:prstGeom prst="rect">
            <a:avLst/>
          </a:prstGeom>
          <a:noFill/>
        </p:spPr>
        <p:txBody>
          <a:bodyPr wrap="square" rtlCol="0">
            <a:spAutoFit/>
          </a:bodyPr>
          <a:lstStyle/>
          <a:p>
            <a:r>
              <a:rPr lang="en-US" dirty="0" smtClean="0"/>
              <a:t>Experimental setup</a:t>
            </a:r>
            <a:endParaRPr lang="en-US" dirty="0"/>
          </a:p>
        </p:txBody>
      </p:sp>
      <p:sp>
        <p:nvSpPr>
          <p:cNvPr id="10" name="TextBox 9"/>
          <p:cNvSpPr txBox="1"/>
          <p:nvPr/>
        </p:nvSpPr>
        <p:spPr>
          <a:xfrm>
            <a:off x="5802883" y="1981200"/>
            <a:ext cx="2226692" cy="369332"/>
          </a:xfrm>
          <a:prstGeom prst="rect">
            <a:avLst/>
          </a:prstGeom>
          <a:noFill/>
        </p:spPr>
        <p:txBody>
          <a:bodyPr wrap="square" rtlCol="0">
            <a:spAutoFit/>
          </a:bodyPr>
          <a:lstStyle/>
          <a:p>
            <a:r>
              <a:rPr lang="en-US" dirty="0" smtClean="0"/>
              <a:t>Mathematical model</a:t>
            </a:r>
            <a:endParaRPr lang="en-US" dirty="0"/>
          </a:p>
        </p:txBody>
      </p:sp>
      <p:cxnSp>
        <p:nvCxnSpPr>
          <p:cNvPr id="12" name="Straight Arrow Connector 11"/>
          <p:cNvCxnSpPr/>
          <p:nvPr/>
        </p:nvCxnSpPr>
        <p:spPr>
          <a:xfrm>
            <a:off x="3048001" y="2165866"/>
            <a:ext cx="25145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163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Times New Roman" pitchFamily="18" charset="0"/>
                <a:cs typeface="Times New Roman" pitchFamily="18" charset="0"/>
              </a:rPr>
              <a:t>Outline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95300" y="1295400"/>
            <a:ext cx="8610600" cy="5105400"/>
          </a:xfrm>
        </p:spPr>
        <p:txBody>
          <a:bodyPr>
            <a:normAutofit fontScale="70000" lnSpcReduction="20000"/>
          </a:bodyPr>
          <a:lstStyle/>
          <a:p>
            <a:r>
              <a:rPr lang="en-US" dirty="0" smtClean="0">
                <a:latin typeface="Times New Roman" pitchFamily="18" charset="0"/>
                <a:cs typeface="Times New Roman" pitchFamily="18" charset="0"/>
              </a:rPr>
              <a:t>Introduction:</a:t>
            </a:r>
          </a:p>
          <a:p>
            <a:pPr lvl="2">
              <a:buFontTx/>
              <a:buChar char="-"/>
            </a:pPr>
            <a:r>
              <a:rPr lang="en-US" sz="2300" dirty="0" smtClean="0">
                <a:latin typeface="Times New Roman" pitchFamily="18" charset="0"/>
                <a:cs typeface="Times New Roman" pitchFamily="18" charset="0"/>
              </a:rPr>
              <a:t>Deterministic chaos</a:t>
            </a:r>
            <a:endParaRPr lang="en-US" sz="2300" dirty="0">
              <a:latin typeface="Times New Roman" pitchFamily="18" charset="0"/>
              <a:cs typeface="Times New Roman" pitchFamily="18" charset="0"/>
            </a:endParaRPr>
          </a:p>
          <a:p>
            <a:pPr lvl="2">
              <a:buFontTx/>
              <a:buChar char="-"/>
            </a:pPr>
            <a:r>
              <a:rPr lang="en-US" sz="2300" dirty="0" smtClean="0">
                <a:latin typeface="Times New Roman" pitchFamily="18" charset="0"/>
                <a:cs typeface="Times New Roman" pitchFamily="18" charset="0"/>
              </a:rPr>
              <a:t>Deterministic Brownian motion</a:t>
            </a:r>
            <a:endParaRPr lang="en-US" sz="2300" dirty="0">
              <a:latin typeface="Times New Roman" pitchFamily="18" charset="0"/>
              <a:cs typeface="Times New Roman" pitchFamily="18" charset="0"/>
            </a:endParaRPr>
          </a:p>
          <a:p>
            <a:pPr lvl="2">
              <a:buFontTx/>
              <a:buChar char="-"/>
            </a:pPr>
            <a:r>
              <a:rPr lang="en-US" sz="2300" dirty="0" smtClean="0">
                <a:latin typeface="Times New Roman" pitchFamily="18" charset="0"/>
                <a:cs typeface="Times New Roman" pitchFamily="18" charset="0"/>
              </a:rPr>
              <a:t>Delay differential equations</a:t>
            </a:r>
            <a:endParaRPr lang="en-US" sz="23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r>
              <a:rPr lang="en-US" dirty="0" smtClean="0">
                <a:latin typeface="Times New Roman" pitchFamily="18" charset="0"/>
                <a:cs typeface="Times New Roman" pitchFamily="18" charset="0"/>
              </a:rPr>
              <a:t>Microwave time-delayed feedback loop:</a:t>
            </a:r>
          </a:p>
          <a:p>
            <a:pPr lvl="2">
              <a:buFontTx/>
              <a:buChar char="-"/>
            </a:pPr>
            <a:r>
              <a:rPr lang="en-US" sz="2300" dirty="0" smtClean="0">
                <a:latin typeface="Times New Roman" pitchFamily="18" charset="0"/>
                <a:cs typeface="Times New Roman" pitchFamily="18" charset="0"/>
              </a:rPr>
              <a:t>Experimental setup</a:t>
            </a:r>
          </a:p>
          <a:p>
            <a:pPr lvl="2">
              <a:buFontTx/>
              <a:buChar char="-"/>
            </a:pPr>
            <a:r>
              <a:rPr lang="en-US" sz="2300" dirty="0" smtClean="0">
                <a:latin typeface="Times New Roman" pitchFamily="18" charset="0"/>
                <a:cs typeface="Times New Roman" pitchFamily="18" charset="0"/>
              </a:rPr>
              <a:t>Mathematical model</a:t>
            </a:r>
            <a:endParaRPr lang="en-US" sz="2300" dirty="0">
              <a:latin typeface="Times New Roman" pitchFamily="18" charset="0"/>
              <a:cs typeface="Times New Roman" pitchFamily="18" charset="0"/>
            </a:endParaRPr>
          </a:p>
          <a:p>
            <a:pPr lvl="2">
              <a:buFontTx/>
              <a:buChar char="-"/>
            </a:pPr>
            <a:r>
              <a:rPr lang="en-US" sz="2300" dirty="0" smtClean="0">
                <a:latin typeface="Times New Roman" pitchFamily="18" charset="0"/>
                <a:cs typeface="Times New Roman" pitchFamily="18" charset="0"/>
              </a:rPr>
              <a:t>Complex dynamics: </a:t>
            </a:r>
          </a:p>
          <a:p>
            <a:pPr marL="914400" lvl="2"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The loop with sinusoidal nonlinearity: bounded and unbounded dynamics regimes</a:t>
            </a:r>
          </a:p>
          <a:p>
            <a:pPr marL="914400" lvl="2"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 loop with </a:t>
            </a:r>
            <a:r>
              <a:rPr lang="en-US" sz="1800" dirty="0" smtClean="0">
                <a:latin typeface="Times New Roman" pitchFamily="18" charset="0"/>
                <a:cs typeface="Times New Roman" pitchFamily="18" charset="0"/>
              </a:rPr>
              <a:t>Boolean </a:t>
            </a:r>
            <a:r>
              <a:rPr lang="en-US" sz="1800" dirty="0">
                <a:latin typeface="Times New Roman" pitchFamily="18" charset="0"/>
                <a:cs typeface="Times New Roman" pitchFamily="18" charset="0"/>
              </a:rPr>
              <a:t>nonlinearity</a:t>
            </a:r>
            <a:endParaRPr lang="en-US" sz="1800" dirty="0" smtClean="0">
              <a:latin typeface="Times New Roman" pitchFamily="18" charset="0"/>
              <a:cs typeface="Times New Roman" pitchFamily="18" charset="0"/>
            </a:endParaRPr>
          </a:p>
          <a:p>
            <a:pPr marL="914400" lvl="2" indent="0">
              <a:buNone/>
            </a:pPr>
            <a:endParaRPr lang="en-US" sz="2200" dirty="0">
              <a:latin typeface="Times New Roman" pitchFamily="18" charset="0"/>
              <a:cs typeface="Times New Roman" pitchFamily="18" charset="0"/>
            </a:endParaRPr>
          </a:p>
          <a:p>
            <a:r>
              <a:rPr lang="en-US" dirty="0" smtClean="0">
                <a:latin typeface="Times New Roman" pitchFamily="18" charset="0"/>
                <a:cs typeface="Times New Roman" pitchFamily="18" charset="0"/>
              </a:rPr>
              <a:t>Potential applications:</a:t>
            </a:r>
          </a:p>
          <a:p>
            <a:pPr marL="0" lvl="2" indent="0">
              <a:buNone/>
            </a:pPr>
            <a:r>
              <a:rPr lang="en-US" dirty="0" smtClean="0"/>
              <a:t>              - </a:t>
            </a:r>
            <a:r>
              <a:rPr lang="en-US" sz="2100" dirty="0">
                <a:latin typeface="Times New Roman" pitchFamily="18" charset="0"/>
                <a:cs typeface="Times New Roman" pitchFamily="18" charset="0"/>
              </a:rPr>
              <a:t>Range and velocity sensing</a:t>
            </a:r>
          </a:p>
          <a:p>
            <a:endParaRPr lang="en-US" dirty="0"/>
          </a:p>
          <a:p>
            <a:r>
              <a:rPr lang="en-US" dirty="0" smtClean="0"/>
              <a:t>Conclusion</a:t>
            </a:r>
          </a:p>
          <a:p>
            <a:endParaRPr lang="en-US" dirty="0" smtClean="0"/>
          </a:p>
          <a:p>
            <a:r>
              <a:rPr lang="en-US" dirty="0" smtClean="0"/>
              <a:t>Future works</a:t>
            </a:r>
          </a:p>
          <a:p>
            <a:pPr marL="114300" indent="0">
              <a:buNone/>
            </a:pPr>
            <a:endParaRPr lang="en-US" dirty="0" smtClean="0"/>
          </a:p>
        </p:txBody>
      </p:sp>
    </p:spTree>
    <p:extLst>
      <p:ext uri="{BB962C8B-B14F-4D97-AF65-F5344CB8AC3E}">
        <p14:creationId xmlns:p14="http://schemas.microsoft.com/office/powerpoint/2010/main" val="151909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724400" y="1453487"/>
            <a:ext cx="4038600" cy="685800"/>
          </a:xfrm>
        </p:spPr>
        <p:txBody>
          <a:bodyPr>
            <a:normAutofit/>
          </a:bodyPr>
          <a:lstStyle/>
          <a:p>
            <a:r>
              <a:rPr lang="en-US" sz="2000" dirty="0" smtClean="0"/>
              <a:t>Simulation</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353785803"/>
              </p:ext>
            </p:extLst>
          </p:nvPr>
        </p:nvGraphicFramePr>
        <p:xfrm>
          <a:off x="5526088" y="2365375"/>
          <a:ext cx="2663825" cy="457200"/>
        </p:xfrm>
        <a:graphic>
          <a:graphicData uri="http://schemas.openxmlformats.org/presentationml/2006/ole">
            <mc:AlternateContent xmlns:mc="http://schemas.openxmlformats.org/markup-compatibility/2006">
              <mc:Choice xmlns:v="urn:schemas-microsoft-com:vml" Requires="v">
                <p:oleObj spid="_x0000_s14486" name="Equation" r:id="rId3" imgW="2145960" imgH="368280" progId="Equation.DSMT4">
                  <p:embed/>
                </p:oleObj>
              </mc:Choice>
              <mc:Fallback>
                <p:oleObj name="Equation" r:id="rId3" imgW="2145960" imgH="368280" progId="Equation.DSMT4">
                  <p:embed/>
                  <p:pic>
                    <p:nvPicPr>
                      <p:cNvPr id="0" name="Object 10"/>
                      <p:cNvPicPr>
                        <a:picLocks noChangeAspect="1" noChangeArrowheads="1"/>
                      </p:cNvPicPr>
                      <p:nvPr/>
                    </p:nvPicPr>
                    <p:blipFill>
                      <a:blip r:embed="rId4"/>
                      <a:srcRect/>
                      <a:stretch>
                        <a:fillRect/>
                      </a:stretch>
                    </p:blipFill>
                    <p:spPr bwMode="auto">
                      <a:xfrm>
                        <a:off x="5526088" y="2365375"/>
                        <a:ext cx="2663825"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953000" y="3600271"/>
            <a:ext cx="3962400" cy="1477328"/>
          </a:xfrm>
          <a:prstGeom prst="rect">
            <a:avLst/>
          </a:prstGeom>
          <a:noFill/>
        </p:spPr>
        <p:txBody>
          <a:bodyPr wrap="square" rtlCol="0">
            <a:spAutoFit/>
          </a:bodyPr>
          <a:lstStyle/>
          <a:p>
            <a:pPr marL="285750" indent="-285750">
              <a:buFont typeface="Arno Pro" pitchFamily="18" charset="0"/>
              <a:buChar char="–"/>
            </a:pPr>
            <a:r>
              <a:rPr lang="en-US" dirty="0" smtClean="0"/>
              <a:t>5</a:t>
            </a:r>
            <a:r>
              <a:rPr lang="en-US" baseline="30000" dirty="0" smtClean="0"/>
              <a:t>th</a:t>
            </a:r>
            <a:r>
              <a:rPr lang="en-US" dirty="0" smtClean="0"/>
              <a:t> order </a:t>
            </a:r>
            <a:r>
              <a:rPr lang="en-US" dirty="0" err="1" smtClean="0"/>
              <a:t>Dormand</a:t>
            </a:r>
            <a:r>
              <a:rPr lang="en-US" dirty="0" smtClean="0"/>
              <a:t>-Prince method</a:t>
            </a:r>
          </a:p>
          <a:p>
            <a:pPr marL="285750" indent="-285750">
              <a:buFont typeface="Arno Pro" pitchFamily="18" charset="0"/>
              <a:buChar char="–"/>
            </a:pPr>
            <a:r>
              <a:rPr lang="en-US" dirty="0" smtClean="0"/>
              <a:t>Random </a:t>
            </a:r>
            <a:r>
              <a:rPr lang="en-US" dirty="0"/>
              <a:t>i</a:t>
            </a:r>
            <a:r>
              <a:rPr lang="en-US" dirty="0" smtClean="0"/>
              <a:t>nitial conditions</a:t>
            </a:r>
          </a:p>
          <a:p>
            <a:pPr marL="285750" indent="-285750">
              <a:buFont typeface="Arno Pro" pitchFamily="18" charset="0"/>
              <a:buChar char="–"/>
            </a:pPr>
            <a:r>
              <a:rPr lang="en-US" dirty="0" smtClean="0"/>
              <a:t>Pre-iterated to eliminate transient </a:t>
            </a:r>
          </a:p>
          <a:p>
            <a:pPr marL="285750" indent="-285750">
              <a:buFont typeface="Arno Pro" pitchFamily="18" charset="0"/>
              <a:buChar char="–"/>
            </a:pPr>
            <a:r>
              <a:rPr lang="en-US" dirty="0">
                <a:latin typeface="Symbol" pitchFamily="18" charset="2"/>
              </a:rPr>
              <a:t>t</a:t>
            </a:r>
            <a:r>
              <a:rPr lang="en-US" dirty="0" smtClean="0"/>
              <a:t>= 40 </a:t>
            </a:r>
            <a:r>
              <a:rPr lang="en-US" i="1" dirty="0" smtClean="0">
                <a:latin typeface="Symbol" pitchFamily="18" charset="2"/>
              </a:rPr>
              <a:t>m</a:t>
            </a:r>
            <a:r>
              <a:rPr lang="en-US" dirty="0" smtClean="0"/>
              <a:t>s</a:t>
            </a:r>
          </a:p>
          <a:p>
            <a:pPr marL="285750" indent="-285750">
              <a:buFont typeface="Arno Pro" pitchFamily="18" charset="0"/>
              <a:buChar char="–"/>
            </a:pPr>
            <a:r>
              <a:rPr lang="en-US" dirty="0" smtClean="0"/>
              <a:t>R is range from 1.5 to 4.2</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308551037"/>
              </p:ext>
            </p:extLst>
          </p:nvPr>
        </p:nvGraphicFramePr>
        <p:xfrm>
          <a:off x="785019" y="3574113"/>
          <a:ext cx="3733800" cy="2926080"/>
        </p:xfrm>
        <a:graphic>
          <a:graphicData uri="http://schemas.openxmlformats.org/drawingml/2006/table">
            <a:tbl>
              <a:tblPr firstRow="1" bandRow="1">
                <a:tableStyleId>{5940675A-B579-460E-94D1-54222C63F5DA}</a:tableStyleId>
              </a:tblPr>
              <a:tblGrid>
                <a:gridCol w="1638300"/>
                <a:gridCol w="2095500"/>
              </a:tblGrid>
              <a:tr h="350429">
                <a:tc>
                  <a:txBody>
                    <a:bodyPr/>
                    <a:lstStyle/>
                    <a:p>
                      <a:pPr algn="ctr"/>
                      <a:r>
                        <a:rPr lang="en-US" b="1" dirty="0" smtClean="0"/>
                        <a:t>Parameter</a:t>
                      </a:r>
                      <a:endParaRPr lang="en-US" b="1" dirty="0"/>
                    </a:p>
                  </a:txBody>
                  <a:tcPr/>
                </a:tc>
                <a:tc>
                  <a:txBody>
                    <a:bodyPr/>
                    <a:lstStyle/>
                    <a:p>
                      <a:pPr algn="ctr"/>
                      <a:r>
                        <a:rPr lang="en-US" b="1" dirty="0" smtClean="0"/>
                        <a:t>Value</a:t>
                      </a:r>
                      <a:endParaRPr lang="en-US" b="1" dirty="0"/>
                    </a:p>
                  </a:txBody>
                  <a:tcPr/>
                </a:tc>
              </a:tr>
              <a:tr h="350429">
                <a:tc>
                  <a:txBody>
                    <a:bodyPr/>
                    <a:lstStyle/>
                    <a:p>
                      <a:pPr algn="ctr"/>
                      <a:r>
                        <a:rPr lang="en-US" dirty="0" smtClean="0"/>
                        <a:t>sampling rate</a:t>
                      </a:r>
                      <a:endParaRPr lang="en-US" dirty="0"/>
                    </a:p>
                  </a:txBody>
                  <a:tcPr/>
                </a:tc>
                <a:tc>
                  <a:txBody>
                    <a:bodyPr/>
                    <a:lstStyle/>
                    <a:p>
                      <a:pPr algn="ctr"/>
                      <a:r>
                        <a:rPr lang="en-US" dirty="0" smtClean="0"/>
                        <a:t>15 MS/s</a:t>
                      </a:r>
                      <a:endParaRPr lang="en-US" dirty="0"/>
                    </a:p>
                  </a:txBody>
                  <a:tcPr/>
                </a:tc>
              </a:tr>
              <a:tr h="350429">
                <a:tc>
                  <a:txBody>
                    <a:bodyPr/>
                    <a:lstStyle/>
                    <a:p>
                      <a:pPr algn="ctr"/>
                      <a:r>
                        <a:rPr lang="en-US" dirty="0" smtClean="0"/>
                        <a:t>N</a:t>
                      </a:r>
                      <a:endParaRPr lang="en-US" dirty="0"/>
                    </a:p>
                  </a:txBody>
                  <a:tcPr/>
                </a:tc>
                <a:tc>
                  <a:txBody>
                    <a:bodyPr/>
                    <a:lstStyle/>
                    <a:p>
                      <a:pPr algn="ctr"/>
                      <a:r>
                        <a:rPr lang="en-US" dirty="0" smtClean="0"/>
                        <a:t>600</a:t>
                      </a:r>
                      <a:endParaRPr lang="en-US" dirty="0"/>
                    </a:p>
                  </a:txBody>
                  <a:tcPr/>
                </a:tc>
              </a:tr>
              <a:tr h="350429">
                <a:tc>
                  <a:txBody>
                    <a:bodyPr/>
                    <a:lstStyle/>
                    <a:p>
                      <a:pPr algn="ctr"/>
                      <a:r>
                        <a:rPr lang="en-US" dirty="0" smtClean="0"/>
                        <a:t>A</a:t>
                      </a:r>
                      <a:endParaRPr lang="en-US" dirty="0"/>
                    </a:p>
                  </a:txBody>
                  <a:tcPr/>
                </a:tc>
                <a:tc>
                  <a:txBody>
                    <a:bodyPr/>
                    <a:lstStyle/>
                    <a:p>
                      <a:pPr algn="ctr"/>
                      <a:r>
                        <a:rPr lang="en-US" dirty="0" smtClean="0"/>
                        <a:t>0.2V</a:t>
                      </a:r>
                      <a:endParaRPr lang="en-US" dirty="0"/>
                    </a:p>
                  </a:txBody>
                  <a:tcPr/>
                </a:tc>
              </a:tr>
              <a:tr h="350429">
                <a:tc>
                  <a:txBody>
                    <a:bodyPr/>
                    <a:lstStyle/>
                    <a:p>
                      <a:pPr algn="ctr"/>
                      <a:r>
                        <a:rPr lang="en-US" dirty="0" smtClean="0"/>
                        <a:t>v</a:t>
                      </a:r>
                      <a:r>
                        <a:rPr lang="en-US" baseline="-25000" dirty="0" smtClean="0"/>
                        <a:t>2</a:t>
                      </a:r>
                      <a:r>
                        <a:rPr lang="en-US" baseline="-25000" dirty="0" smtClean="0">
                          <a:latin typeface="Symbol" pitchFamily="18" charset="2"/>
                        </a:rPr>
                        <a:t>p</a:t>
                      </a:r>
                      <a:endParaRPr lang="en-US" baseline="-25000" dirty="0">
                        <a:latin typeface="Symbol" pitchFamily="18" charset="2"/>
                      </a:endParaRPr>
                    </a:p>
                  </a:txBody>
                  <a:tcPr/>
                </a:tc>
                <a:tc>
                  <a:txBody>
                    <a:bodyPr/>
                    <a:lstStyle/>
                    <a:p>
                      <a:pPr algn="ctr"/>
                      <a:r>
                        <a:rPr lang="en-US" dirty="0" smtClean="0"/>
                        <a:t>0.5V</a:t>
                      </a:r>
                      <a:endParaRPr lang="en-US" dirty="0"/>
                    </a:p>
                  </a:txBody>
                  <a:tcPr/>
                </a:tc>
              </a:tr>
              <a:tr h="350429">
                <a:tc>
                  <a:txBody>
                    <a:bodyPr/>
                    <a:lstStyle/>
                    <a:p>
                      <a:pPr algn="ctr"/>
                      <a:r>
                        <a:rPr lang="en-US" i="1" dirty="0" smtClean="0">
                          <a:latin typeface="Symbol" pitchFamily="18" charset="2"/>
                        </a:rPr>
                        <a:t>g</a:t>
                      </a:r>
                      <a:endParaRPr lang="en-US" i="1" dirty="0">
                        <a:latin typeface="Symbol" pitchFamily="18" charset="2"/>
                      </a:endParaRPr>
                    </a:p>
                  </a:txBody>
                  <a:tcPr/>
                </a:tc>
                <a:tc>
                  <a:txBody>
                    <a:bodyPr/>
                    <a:lstStyle/>
                    <a:p>
                      <a:pPr algn="ctr"/>
                      <a:r>
                        <a:rPr lang="en-US" dirty="0" smtClean="0"/>
                        <a:t>180</a:t>
                      </a:r>
                      <a:r>
                        <a:rPr lang="en-US" baseline="0" dirty="0" smtClean="0"/>
                        <a:t> MHz/V</a:t>
                      </a:r>
                      <a:endParaRPr lang="en-US" dirty="0"/>
                    </a:p>
                  </a:txBody>
                  <a:tcPr/>
                </a:tc>
              </a:tr>
              <a:tr h="350429">
                <a:tc>
                  <a:txBody>
                    <a:bodyPr/>
                    <a:lstStyle/>
                    <a:p>
                      <a:pPr algn="ctr"/>
                      <a:r>
                        <a:rPr lang="en-US" i="1" dirty="0" smtClean="0">
                          <a:latin typeface="Symbol" pitchFamily="18" charset="2"/>
                        </a:rPr>
                        <a:t>w</a:t>
                      </a:r>
                      <a:r>
                        <a:rPr lang="en-US" i="1" baseline="-25000" dirty="0" smtClean="0"/>
                        <a:t>0</a:t>
                      </a:r>
                      <a:r>
                        <a:rPr lang="en-US" i="1" dirty="0" smtClean="0"/>
                        <a:t>/2</a:t>
                      </a:r>
                      <a:r>
                        <a:rPr lang="en-US" i="1" dirty="0" smtClean="0">
                          <a:latin typeface="Symbol" pitchFamily="18" charset="2"/>
                        </a:rPr>
                        <a:t>p</a:t>
                      </a:r>
                      <a:endParaRPr lang="en-US" i="1" dirty="0">
                        <a:latin typeface="Symbol" pitchFamily="18" charset="2"/>
                      </a:endParaRPr>
                    </a:p>
                  </a:txBody>
                  <a:tcPr/>
                </a:tc>
                <a:tc>
                  <a:txBody>
                    <a:bodyPr/>
                    <a:lstStyle/>
                    <a:p>
                      <a:pPr algn="ctr"/>
                      <a:r>
                        <a:rPr lang="en-US" dirty="0" smtClean="0"/>
                        <a:t>2.92 GHz</a:t>
                      </a:r>
                      <a:endParaRPr lang="en-US" dirty="0"/>
                    </a:p>
                  </a:txBody>
                  <a:tcPr/>
                </a:tc>
              </a:tr>
              <a:tr h="350429">
                <a:tc>
                  <a:txBody>
                    <a:bodyPr/>
                    <a:lstStyle/>
                    <a:p>
                      <a:pPr algn="ctr"/>
                      <a:r>
                        <a:rPr lang="en-US" i="1" dirty="0" smtClean="0">
                          <a:latin typeface="Symbol" pitchFamily="18" charset="2"/>
                        </a:rPr>
                        <a:t>a </a:t>
                      </a:r>
                      <a:r>
                        <a:rPr lang="en-US" i="0" dirty="0" smtClean="0">
                          <a:latin typeface="+mn-lt"/>
                        </a:rPr>
                        <a:t>(40-bit)</a:t>
                      </a:r>
                      <a:endParaRPr lang="en-US" i="0" dirty="0">
                        <a:latin typeface="+mn-lt"/>
                      </a:endParaRPr>
                    </a:p>
                  </a:txBody>
                  <a:tcPr/>
                </a:tc>
                <a:tc>
                  <a:txBody>
                    <a:bodyPr/>
                    <a:lstStyle/>
                    <a:p>
                      <a:pPr algn="ctr"/>
                      <a:r>
                        <a:rPr lang="en-US" dirty="0" smtClean="0"/>
                        <a:t>0.0067-0.0175</a:t>
                      </a:r>
                      <a:endParaRPr lang="en-US" dirty="0"/>
                    </a:p>
                  </a:txBody>
                  <a:tcPr/>
                </a:tc>
              </a:tr>
            </a:tbl>
          </a:graphicData>
        </a:graphic>
      </p:graphicFrame>
      <p:pic>
        <p:nvPicPr>
          <p:cNvPr id="1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2" t="12599" r="75568" b="55905"/>
          <a:stretch/>
        </p:blipFill>
        <p:spPr bwMode="auto">
          <a:xfrm>
            <a:off x="452895" y="2059797"/>
            <a:ext cx="1123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800" y="2821797"/>
            <a:ext cx="893029" cy="369332"/>
          </a:xfrm>
          <a:prstGeom prst="rect">
            <a:avLst/>
          </a:prstGeom>
          <a:noFill/>
          <a:ln w="3175">
            <a:solidFill>
              <a:schemeClr val="tx1"/>
            </a:solidFill>
          </a:ln>
        </p:spPr>
        <p:txBody>
          <a:bodyPr wrap="square" rtlCol="0">
            <a:spAutoFit/>
          </a:bodyPr>
          <a:lstStyle/>
          <a:p>
            <a:r>
              <a:rPr lang="en-US" dirty="0" smtClean="0"/>
              <a:t>scope</a:t>
            </a:r>
            <a:endParaRPr lang="en-US" dirty="0"/>
          </a:p>
        </p:txBody>
      </p:sp>
      <p:sp>
        <p:nvSpPr>
          <p:cNvPr id="6" name="Content Placeholder 5"/>
          <p:cNvSpPr>
            <a:spLocks noGrp="1"/>
          </p:cNvSpPr>
          <p:nvPr>
            <p:ph sz="half" idx="1"/>
          </p:nvPr>
        </p:nvSpPr>
        <p:spPr>
          <a:xfrm>
            <a:off x="511791" y="1368189"/>
            <a:ext cx="4038600" cy="685800"/>
          </a:xfrm>
        </p:spPr>
        <p:txBody>
          <a:bodyPr>
            <a:normAutofit/>
          </a:bodyPr>
          <a:lstStyle/>
          <a:p>
            <a:r>
              <a:rPr lang="en-US" sz="2000" dirty="0" smtClean="0"/>
              <a:t>Experiment</a:t>
            </a:r>
            <a:r>
              <a:rPr lang="en-US" sz="3200" dirty="0" smtClean="0"/>
              <a:t>	</a:t>
            </a:r>
            <a:endParaRPr lang="en-US" sz="3200" dirty="0"/>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2024942"/>
            <a:ext cx="1761911" cy="981521"/>
          </a:xfrm>
          <a:prstGeom prst="rect">
            <a:avLst/>
          </a:prstGeom>
        </p:spPr>
      </p:pic>
      <p:cxnSp>
        <p:nvCxnSpPr>
          <p:cNvPr id="14340" name="Elbow Connector 14339"/>
          <p:cNvCxnSpPr/>
          <p:nvPr/>
        </p:nvCxnSpPr>
        <p:spPr>
          <a:xfrm rot="10800000" flipV="1">
            <a:off x="1219200" y="2287846"/>
            <a:ext cx="1143000" cy="227856"/>
          </a:xfrm>
          <a:prstGeom prst="bentConnector3">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344" name="Elbow Connector 14343"/>
          <p:cNvCxnSpPr/>
          <p:nvPr/>
        </p:nvCxnSpPr>
        <p:spPr>
          <a:xfrm rot="10800000">
            <a:off x="1219198" y="2667001"/>
            <a:ext cx="2133602" cy="524129"/>
          </a:xfrm>
          <a:prstGeom prst="bentConnector3">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346" name="Straight Connector 14345"/>
          <p:cNvCxnSpPr/>
          <p:nvPr/>
        </p:nvCxnSpPr>
        <p:spPr>
          <a:xfrm>
            <a:off x="3352800" y="2821797"/>
            <a:ext cx="0" cy="369334"/>
          </a:xfrm>
          <a:prstGeom prst="line">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6" name="Rectangle 15"/>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spTree>
    <p:extLst>
      <p:ext uri="{BB962C8B-B14F-4D97-AF65-F5344CB8AC3E}">
        <p14:creationId xmlns:p14="http://schemas.microsoft.com/office/powerpoint/2010/main" val="359171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6632" y="3865552"/>
            <a:ext cx="3157045" cy="1754326"/>
          </a:xfrm>
          <a:prstGeom prst="rect">
            <a:avLst/>
          </a:prstGeom>
          <a:noFill/>
        </p:spPr>
        <p:txBody>
          <a:bodyPr wrap="square" rtlCol="0">
            <a:spAutoFit/>
          </a:bodyPr>
          <a:lstStyle/>
          <a:p>
            <a:pPr marL="285750" indent="-285750">
              <a:buFont typeface="Arial" pitchFamily="34" charset="0"/>
              <a:buChar char="•"/>
            </a:pPr>
            <a:r>
              <a:rPr lang="en-US" dirty="0" smtClean="0"/>
              <a:t>Low feedback strength generated periodic behavior. </a:t>
            </a:r>
          </a:p>
          <a:p>
            <a:pPr marL="285750" indent="-285750">
              <a:buFont typeface="Arial" pitchFamily="34" charset="0"/>
              <a:buChar char="•"/>
            </a:pPr>
            <a:endParaRPr lang="en-US" dirty="0"/>
          </a:p>
          <a:p>
            <a:pPr marL="285750" indent="-285750">
              <a:buFont typeface="Arial" pitchFamily="34" charset="0"/>
              <a:buChar char="•"/>
            </a:pPr>
            <a:r>
              <a:rPr lang="en-US" dirty="0" smtClean="0"/>
              <a:t>Period: 4</a:t>
            </a:r>
            <a:r>
              <a:rPr lang="en-US" i="1" dirty="0" smtClean="0">
                <a:latin typeface="Symbol" pitchFamily="18" charset="2"/>
              </a:rPr>
              <a:t>t</a:t>
            </a:r>
            <a:r>
              <a:rPr lang="en-US" dirty="0" smtClean="0"/>
              <a:t> (6.25kHz)</a:t>
            </a:r>
          </a:p>
          <a:p>
            <a:endParaRPr lang="en-US" dirty="0"/>
          </a:p>
        </p:txBody>
      </p:sp>
      <p:sp>
        <p:nvSpPr>
          <p:cNvPr id="2" name="TextBox 1"/>
          <p:cNvSpPr txBox="1"/>
          <p:nvPr/>
        </p:nvSpPr>
        <p:spPr>
          <a:xfrm>
            <a:off x="2286000" y="1524000"/>
            <a:ext cx="938048" cy="369332"/>
          </a:xfrm>
          <a:prstGeom prst="rect">
            <a:avLst/>
          </a:prstGeom>
          <a:noFill/>
        </p:spPr>
        <p:txBody>
          <a:bodyPr wrap="square" rtlCol="0">
            <a:spAutoFit/>
          </a:bodyPr>
          <a:lstStyle/>
          <a:p>
            <a:r>
              <a:rPr lang="en-US" dirty="0" smtClean="0"/>
              <a:t>R = </a:t>
            </a:r>
            <a:r>
              <a:rPr lang="en-US" dirty="0" smtClean="0">
                <a:latin typeface="Symbol" pitchFamily="18" charset="2"/>
              </a:rPr>
              <a:t>p</a:t>
            </a:r>
            <a:r>
              <a:rPr lang="en-US" dirty="0" smtClean="0"/>
              <a:t>/2</a:t>
            </a:r>
            <a:endParaRPr lang="en-US" dirty="0"/>
          </a:p>
        </p:txBody>
      </p:sp>
      <p:sp>
        <p:nvSpPr>
          <p:cNvPr id="1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3" name="Rectangle 12"/>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0680" b="78932"/>
          <a:stretch/>
        </p:blipFill>
        <p:spPr>
          <a:xfrm>
            <a:off x="1474732" y="2133600"/>
            <a:ext cx="2832211" cy="1457377"/>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21986" r="61598" b="39007"/>
          <a:stretch/>
        </p:blipFill>
        <p:spPr>
          <a:xfrm>
            <a:off x="5638800" y="1790768"/>
            <a:ext cx="2395822" cy="2337110"/>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61050" r="60834"/>
          <a:stretch/>
        </p:blipFill>
        <p:spPr>
          <a:xfrm>
            <a:off x="5715000" y="4343400"/>
            <a:ext cx="2438729" cy="2329105"/>
          </a:xfrm>
          <a:prstGeom prst="rect">
            <a:avLst/>
          </a:prstGeom>
        </p:spPr>
      </p:pic>
    </p:spTree>
    <p:extLst>
      <p:ext uri="{BB962C8B-B14F-4D97-AF65-F5344CB8AC3E}">
        <p14:creationId xmlns:p14="http://schemas.microsoft.com/office/powerpoint/2010/main" val="320027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52600" y="4107090"/>
            <a:ext cx="2743200" cy="1477328"/>
          </a:xfrm>
          <a:prstGeom prst="rect">
            <a:avLst/>
          </a:prstGeom>
          <a:noFill/>
        </p:spPr>
        <p:txBody>
          <a:bodyPr wrap="square" rtlCol="0">
            <a:spAutoFit/>
          </a:bodyPr>
          <a:lstStyle/>
          <a:p>
            <a:pPr marL="285750" indent="-285750">
              <a:buFont typeface="Arial" pitchFamily="34" charset="0"/>
              <a:buChar char="•"/>
            </a:pPr>
            <a:r>
              <a:rPr lang="en-US" dirty="0" smtClean="0"/>
              <a:t>Intermediate feedback strength generated: More complicated but still periodic behavior. </a:t>
            </a:r>
          </a:p>
          <a:p>
            <a:endParaRPr lang="en-US" dirty="0"/>
          </a:p>
        </p:txBody>
      </p:sp>
      <p:sp>
        <p:nvSpPr>
          <p:cNvPr id="12" name="TextBox 11"/>
          <p:cNvSpPr txBox="1"/>
          <p:nvPr/>
        </p:nvSpPr>
        <p:spPr>
          <a:xfrm>
            <a:off x="2186152" y="1606102"/>
            <a:ext cx="938048" cy="369332"/>
          </a:xfrm>
          <a:prstGeom prst="rect">
            <a:avLst/>
          </a:prstGeom>
          <a:noFill/>
        </p:spPr>
        <p:txBody>
          <a:bodyPr wrap="square" rtlCol="0">
            <a:spAutoFit/>
          </a:bodyPr>
          <a:lstStyle/>
          <a:p>
            <a:r>
              <a:rPr lang="en-US" dirty="0" smtClean="0"/>
              <a:t>R = 4.1</a:t>
            </a:r>
            <a:endParaRPr lang="en-US" dirty="0"/>
          </a:p>
        </p:txBody>
      </p:sp>
      <p:sp>
        <p:nvSpPr>
          <p:cNvPr id="16"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7" name="Rectangle 16"/>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38402" r="29321" b="78773"/>
          <a:stretch/>
        </p:blipFill>
        <p:spPr>
          <a:xfrm>
            <a:off x="1752600" y="2133600"/>
            <a:ext cx="2614613" cy="1651330"/>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38402" t="21546" r="29321" b="37357"/>
          <a:stretch/>
        </p:blipFill>
        <p:spPr>
          <a:xfrm>
            <a:off x="6015037" y="1981200"/>
            <a:ext cx="2009775" cy="2457450"/>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38402" t="60597" r="29321"/>
          <a:stretch/>
        </p:blipFill>
        <p:spPr>
          <a:xfrm>
            <a:off x="6015037" y="4438650"/>
            <a:ext cx="2009775" cy="2356196"/>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44" r="90966" b="87056"/>
          <a:stretch/>
        </p:blipFill>
        <p:spPr>
          <a:xfrm>
            <a:off x="1371600" y="2286000"/>
            <a:ext cx="571500" cy="774028"/>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31934" r="90822" b="51371"/>
          <a:stretch/>
        </p:blipFill>
        <p:spPr>
          <a:xfrm>
            <a:off x="5562600" y="2460110"/>
            <a:ext cx="571500" cy="998310"/>
          </a:xfrm>
          <a:prstGeom prst="rect">
            <a:avLst/>
          </a:prstGeom>
        </p:spPr>
      </p:pic>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t="71885" r="90822" b="16806"/>
          <a:stretch/>
        </p:blipFill>
        <p:spPr>
          <a:xfrm>
            <a:off x="5586412" y="5105400"/>
            <a:ext cx="571500" cy="676274"/>
          </a:xfrm>
          <a:prstGeom prst="rect">
            <a:avLst/>
          </a:prstGeom>
        </p:spPr>
      </p:pic>
    </p:spTree>
    <p:extLst>
      <p:ext uri="{BB962C8B-B14F-4D97-AF65-F5344CB8AC3E}">
        <p14:creationId xmlns:p14="http://schemas.microsoft.com/office/powerpoint/2010/main" val="3439851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12630" y="3930666"/>
            <a:ext cx="3549870" cy="1477328"/>
          </a:xfrm>
          <a:prstGeom prst="rect">
            <a:avLst/>
          </a:prstGeom>
          <a:noFill/>
        </p:spPr>
        <p:txBody>
          <a:bodyPr wrap="square" rtlCol="0">
            <a:spAutoFit/>
          </a:bodyPr>
          <a:lstStyle/>
          <a:p>
            <a:pPr marL="285750" indent="-285750">
              <a:buFont typeface="Arial" pitchFamily="34" charset="0"/>
              <a:buChar char="•"/>
            </a:pPr>
            <a:r>
              <a:rPr lang="en-US" dirty="0" smtClean="0"/>
              <a:t>High feedback strength: Chaotic behavior. </a:t>
            </a:r>
          </a:p>
          <a:p>
            <a:pPr marL="285750" indent="-285750">
              <a:buFont typeface="Arial" pitchFamily="34" charset="0"/>
              <a:buChar char="•"/>
            </a:pPr>
            <a:r>
              <a:rPr lang="en-US" dirty="0" smtClean="0"/>
              <a:t>Irregular, aperiodic but still deterministic.</a:t>
            </a:r>
          </a:p>
          <a:p>
            <a:pPr marL="285750" indent="-285750">
              <a:buFont typeface="Arial" pitchFamily="34" charset="0"/>
              <a:buChar char="•"/>
            </a:pPr>
            <a:r>
              <a:rPr lang="en-US" i="1" dirty="0" smtClean="0">
                <a:latin typeface="Symbol" pitchFamily="18" charset="2"/>
              </a:rPr>
              <a:t>l</a:t>
            </a:r>
            <a:r>
              <a:rPr lang="en-US" baseline="-25000" dirty="0" smtClean="0"/>
              <a:t>max</a:t>
            </a:r>
            <a:r>
              <a:rPr lang="en-US" dirty="0" smtClean="0"/>
              <a:t> = +5.316/t , D</a:t>
            </a:r>
            <a:r>
              <a:rPr lang="en-US" baseline="-25000" dirty="0" smtClean="0"/>
              <a:t>K-Y</a:t>
            </a:r>
            <a:r>
              <a:rPr lang="en-US" dirty="0" smtClean="0"/>
              <a:t> = 2.15</a:t>
            </a:r>
            <a:endParaRPr lang="en-US" dirty="0"/>
          </a:p>
        </p:txBody>
      </p:sp>
      <p:sp>
        <p:nvSpPr>
          <p:cNvPr id="15" name="TextBox 14"/>
          <p:cNvSpPr txBox="1"/>
          <p:nvPr/>
        </p:nvSpPr>
        <p:spPr>
          <a:xfrm>
            <a:off x="2133600" y="1569064"/>
            <a:ext cx="1428093" cy="369332"/>
          </a:xfrm>
          <a:prstGeom prst="rect">
            <a:avLst/>
          </a:prstGeom>
          <a:noFill/>
        </p:spPr>
        <p:txBody>
          <a:bodyPr wrap="square" rtlCol="0">
            <a:spAutoFit/>
          </a:bodyPr>
          <a:lstStyle/>
          <a:p>
            <a:r>
              <a:rPr lang="en-US" dirty="0" smtClean="0"/>
              <a:t>R = 4.176</a:t>
            </a:r>
            <a:endParaRPr lang="en-US" dirty="0"/>
          </a:p>
        </p:txBody>
      </p:sp>
      <p:sp>
        <p:nvSpPr>
          <p:cNvPr id="16"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7" name="Rectangle 16"/>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70985" r="-355" b="78135"/>
          <a:stretch/>
        </p:blipFill>
        <p:spPr>
          <a:xfrm>
            <a:off x="1686251" y="2050277"/>
            <a:ext cx="2209801" cy="1579810"/>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70985" t="20738" r="-355" b="38439"/>
          <a:stretch/>
        </p:blipFill>
        <p:spPr>
          <a:xfrm>
            <a:off x="6238875" y="1753730"/>
            <a:ext cx="1828800" cy="2441085"/>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70985" t="61561" r="-355"/>
          <a:stretch/>
        </p:blipFill>
        <p:spPr>
          <a:xfrm>
            <a:off x="6229350" y="4267200"/>
            <a:ext cx="1828800" cy="2298515"/>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44" r="90966" b="87056"/>
          <a:stretch/>
        </p:blipFill>
        <p:spPr>
          <a:xfrm>
            <a:off x="1143000" y="2197772"/>
            <a:ext cx="571500" cy="774028"/>
          </a:xfrm>
          <a:prstGeom prst="rect">
            <a:avLst/>
          </a:prstGeom>
        </p:spPr>
      </p:pic>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31934" r="90822" b="51371"/>
          <a:stretch/>
        </p:blipFill>
        <p:spPr>
          <a:xfrm>
            <a:off x="5762625" y="2341027"/>
            <a:ext cx="571500" cy="998310"/>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71885" r="90822" b="16806"/>
          <a:stretch/>
        </p:blipFill>
        <p:spPr>
          <a:xfrm>
            <a:off x="5753100" y="4876800"/>
            <a:ext cx="571500" cy="676274"/>
          </a:xfrm>
          <a:prstGeom prst="rect">
            <a:avLst/>
          </a:prstGeom>
        </p:spPr>
      </p:pic>
    </p:spTree>
    <p:extLst>
      <p:ext uri="{BB962C8B-B14F-4D97-AF65-F5344CB8AC3E}">
        <p14:creationId xmlns:p14="http://schemas.microsoft.com/office/powerpoint/2010/main" val="3187730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81600" y="3001672"/>
            <a:ext cx="1219200" cy="369332"/>
          </a:xfrm>
          <a:prstGeom prst="rect">
            <a:avLst/>
          </a:prstGeom>
          <a:noFill/>
          <a:ln>
            <a:solidFill>
              <a:schemeClr val="tx1"/>
            </a:solidFill>
          </a:ln>
        </p:spPr>
        <p:txBody>
          <a:bodyPr wrap="square" rtlCol="0">
            <a:spAutoFit/>
          </a:bodyPr>
          <a:lstStyle/>
          <a:p>
            <a:r>
              <a:rPr lang="en-US" dirty="0" smtClean="0"/>
              <a:t>baseband</a:t>
            </a:r>
            <a:endParaRPr lang="en-US" dirty="0"/>
          </a:p>
        </p:txBody>
      </p:sp>
      <p:sp>
        <p:nvSpPr>
          <p:cNvPr id="10" name="TextBox 9"/>
          <p:cNvSpPr txBox="1"/>
          <p:nvPr/>
        </p:nvSpPr>
        <p:spPr>
          <a:xfrm>
            <a:off x="1219200" y="3001672"/>
            <a:ext cx="1371600" cy="369332"/>
          </a:xfrm>
          <a:prstGeom prst="rect">
            <a:avLst/>
          </a:prstGeom>
          <a:noFill/>
          <a:ln>
            <a:solidFill>
              <a:schemeClr val="tx1"/>
            </a:solidFill>
          </a:ln>
        </p:spPr>
        <p:txBody>
          <a:bodyPr wrap="square" rtlCol="0">
            <a:spAutoFit/>
          </a:bodyPr>
          <a:lstStyle/>
          <a:p>
            <a:r>
              <a:rPr lang="en-US" dirty="0" smtClean="0"/>
              <a:t>microwave</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7247" r="50000" b="5087"/>
          <a:stretch/>
        </p:blipFill>
        <p:spPr>
          <a:xfrm>
            <a:off x="4714875" y="3581400"/>
            <a:ext cx="2590800" cy="2238375"/>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0000" t="37173" b="5444"/>
          <a:stretch/>
        </p:blipFill>
        <p:spPr>
          <a:xfrm>
            <a:off x="761496" y="3451799"/>
            <a:ext cx="2590800" cy="2569724"/>
          </a:xfrm>
          <a:prstGeom prst="rect">
            <a:avLst/>
          </a:prstGeom>
        </p:spPr>
      </p:pic>
      <p:sp>
        <p:nvSpPr>
          <p:cNvPr id="15"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6" name="Rectangle 15"/>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69508" b="78359"/>
          <a:stretch/>
        </p:blipFill>
        <p:spPr>
          <a:xfrm>
            <a:off x="6172200" y="1404210"/>
            <a:ext cx="2743200" cy="1597462"/>
          </a:xfrm>
          <a:prstGeom prst="rect">
            <a:avLst/>
          </a:prstGeom>
        </p:spPr>
      </p:pic>
      <p:sp>
        <p:nvSpPr>
          <p:cNvPr id="6" name="TextBox 5"/>
          <p:cNvSpPr txBox="1"/>
          <p:nvPr/>
        </p:nvSpPr>
        <p:spPr>
          <a:xfrm>
            <a:off x="1219200" y="1404210"/>
            <a:ext cx="1981200" cy="461665"/>
          </a:xfrm>
          <a:prstGeom prst="rect">
            <a:avLst/>
          </a:prstGeom>
          <a:noFill/>
        </p:spPr>
        <p:txBody>
          <a:bodyPr wrap="square" rtlCol="0">
            <a:spAutoFit/>
          </a:bodyPr>
          <a:lstStyle/>
          <a:p>
            <a:r>
              <a:rPr lang="en-US" sz="2400" dirty="0" smtClean="0"/>
              <a:t>Power spectra</a:t>
            </a:r>
            <a:endParaRPr lang="en-US" sz="2400" dirty="0"/>
          </a:p>
        </p:txBody>
      </p:sp>
    </p:spTree>
    <p:extLst>
      <p:ext uri="{BB962C8B-B14F-4D97-AF65-F5344CB8AC3E}">
        <p14:creationId xmlns:p14="http://schemas.microsoft.com/office/powerpoint/2010/main" val="3723442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59584" y="6344119"/>
            <a:ext cx="3886200" cy="400110"/>
          </a:xfrm>
          <a:prstGeom prst="rect">
            <a:avLst/>
          </a:prstGeom>
          <a:noFill/>
        </p:spPr>
        <p:txBody>
          <a:bodyPr wrap="square" rtlCol="0">
            <a:spAutoFit/>
          </a:bodyPr>
          <a:lstStyle/>
          <a:p>
            <a:r>
              <a:rPr lang="en-US" sz="2000" dirty="0" smtClean="0"/>
              <a:t>Period-doubling route to chaos</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883928"/>
            <a:ext cx="5538368" cy="4460191"/>
          </a:xfrm>
          <a:prstGeom prst="rect">
            <a:avLst/>
          </a:prstGeom>
        </p:spPr>
      </p:pic>
      <p:sp>
        <p:nvSpPr>
          <p:cNvPr id="11"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2" name="Rectangle 11"/>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sp>
        <p:nvSpPr>
          <p:cNvPr id="13" name="TextBox 12"/>
          <p:cNvSpPr txBox="1"/>
          <p:nvPr/>
        </p:nvSpPr>
        <p:spPr>
          <a:xfrm>
            <a:off x="838200" y="1285875"/>
            <a:ext cx="3505200" cy="461665"/>
          </a:xfrm>
          <a:prstGeom prst="rect">
            <a:avLst/>
          </a:prstGeom>
          <a:noFill/>
        </p:spPr>
        <p:txBody>
          <a:bodyPr wrap="square" rtlCol="0">
            <a:spAutoFit/>
          </a:bodyPr>
          <a:lstStyle/>
          <a:p>
            <a:r>
              <a:rPr lang="en-US" sz="2400" dirty="0" smtClean="0"/>
              <a:t>Bifurcation diagrams</a:t>
            </a:r>
            <a:endParaRPr lang="en-US" sz="2400" dirty="0"/>
          </a:p>
        </p:txBody>
      </p:sp>
    </p:spTree>
    <p:extLst>
      <p:ext uri="{BB962C8B-B14F-4D97-AF65-F5344CB8AC3E}">
        <p14:creationId xmlns:p14="http://schemas.microsoft.com/office/powerpoint/2010/main" val="204738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3" name="Rectangle 2"/>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137" y="2438400"/>
            <a:ext cx="4178463" cy="2916695"/>
          </a:xfrm>
          <a:prstGeom prst="rect">
            <a:avLst/>
          </a:prstGeom>
        </p:spPr>
      </p:pic>
      <p:sp>
        <p:nvSpPr>
          <p:cNvPr id="6" name="TextBox 5"/>
          <p:cNvSpPr txBox="1"/>
          <p:nvPr/>
        </p:nvSpPr>
        <p:spPr>
          <a:xfrm>
            <a:off x="2809875" y="5553075"/>
            <a:ext cx="3276600" cy="381000"/>
          </a:xfrm>
          <a:prstGeom prst="rect">
            <a:avLst/>
          </a:prstGeom>
          <a:noFill/>
        </p:spPr>
        <p:txBody>
          <a:bodyPr wrap="square" rtlCol="0">
            <a:spAutoFit/>
          </a:bodyPr>
          <a:lstStyle/>
          <a:p>
            <a:r>
              <a:rPr lang="en-US" dirty="0" smtClean="0"/>
              <a:t>Positive </a:t>
            </a:r>
            <a:r>
              <a:rPr lang="en-US" i="1" dirty="0" smtClean="0">
                <a:latin typeface="Symbol" pitchFamily="18" charset="2"/>
              </a:rPr>
              <a:t>l</a:t>
            </a:r>
            <a:r>
              <a:rPr lang="en-US" baseline="-25000" dirty="0" smtClean="0"/>
              <a:t>max</a:t>
            </a:r>
            <a:r>
              <a:rPr lang="en-US" dirty="0" smtClean="0"/>
              <a:t> indicates chaos.</a:t>
            </a:r>
            <a:endParaRPr lang="en-US" dirty="0"/>
          </a:p>
        </p:txBody>
      </p:sp>
      <p:sp>
        <p:nvSpPr>
          <p:cNvPr id="7" name="TextBox 6"/>
          <p:cNvSpPr txBox="1"/>
          <p:nvPr/>
        </p:nvSpPr>
        <p:spPr>
          <a:xfrm>
            <a:off x="838200" y="1516707"/>
            <a:ext cx="4419600" cy="461665"/>
          </a:xfrm>
          <a:prstGeom prst="rect">
            <a:avLst/>
          </a:prstGeom>
          <a:noFill/>
        </p:spPr>
        <p:txBody>
          <a:bodyPr wrap="square" rtlCol="0">
            <a:spAutoFit/>
          </a:bodyPr>
          <a:lstStyle/>
          <a:p>
            <a:r>
              <a:rPr lang="en-US" sz="2400" dirty="0" smtClean="0"/>
              <a:t>Maximum Lyapunov exponents</a:t>
            </a:r>
            <a:endParaRPr lang="en-US" sz="2400" dirty="0"/>
          </a:p>
        </p:txBody>
      </p:sp>
    </p:spTree>
    <p:extLst>
      <p:ext uri="{BB962C8B-B14F-4D97-AF65-F5344CB8AC3E}">
        <p14:creationId xmlns:p14="http://schemas.microsoft.com/office/powerpoint/2010/main" val="3670265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339413"/>
            <a:ext cx="2819400" cy="1552602"/>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815931" y="3352800"/>
            <a:ext cx="2661194" cy="148380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119" y="1752600"/>
            <a:ext cx="7022012" cy="1341009"/>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206312985"/>
              </p:ext>
            </p:extLst>
          </p:nvPr>
        </p:nvGraphicFramePr>
        <p:xfrm>
          <a:off x="4836319" y="5133975"/>
          <a:ext cx="2976562" cy="609327"/>
        </p:xfrm>
        <a:graphic>
          <a:graphicData uri="http://schemas.openxmlformats.org/presentationml/2006/ole">
            <mc:AlternateContent xmlns:mc="http://schemas.openxmlformats.org/markup-compatibility/2006">
              <mc:Choice xmlns:v="urn:schemas-microsoft-com:vml" Requires="v">
                <p:oleObj spid="_x0000_s43166" name="Equation" r:id="rId8" imgW="2489040" imgH="507960" progId="Equation.DSMT4">
                  <p:embed/>
                </p:oleObj>
              </mc:Choice>
              <mc:Fallback>
                <p:oleObj name="Equation" r:id="rId8" imgW="2489040" imgH="507960" progId="Equation.DSMT4">
                  <p:embed/>
                  <p:pic>
                    <p:nvPicPr>
                      <p:cNvPr id="0" name=""/>
                      <p:cNvPicPr>
                        <a:picLocks noChangeAspect="1" noChangeArrowheads="1"/>
                      </p:cNvPicPr>
                      <p:nvPr/>
                    </p:nvPicPr>
                    <p:blipFill>
                      <a:blip r:embed="rId9"/>
                      <a:srcRect/>
                      <a:stretch>
                        <a:fillRect/>
                      </a:stretch>
                    </p:blipFill>
                    <p:spPr bwMode="auto">
                      <a:xfrm>
                        <a:off x="4836319" y="5133975"/>
                        <a:ext cx="2976562" cy="609327"/>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90945304"/>
              </p:ext>
            </p:extLst>
          </p:nvPr>
        </p:nvGraphicFramePr>
        <p:xfrm>
          <a:off x="741363" y="5207988"/>
          <a:ext cx="2382837" cy="559399"/>
        </p:xfrm>
        <a:graphic>
          <a:graphicData uri="http://schemas.openxmlformats.org/presentationml/2006/ole">
            <mc:AlternateContent xmlns:mc="http://schemas.openxmlformats.org/markup-compatibility/2006">
              <mc:Choice xmlns:v="urn:schemas-microsoft-com:vml" Requires="v">
                <p:oleObj spid="_x0000_s43167" name="Equation" r:id="rId10" imgW="2057400" imgH="482400" progId="Equation.DSMT4">
                  <p:embed/>
                </p:oleObj>
              </mc:Choice>
              <mc:Fallback>
                <p:oleObj name="Equation" r:id="rId10" imgW="2057400" imgH="482400" progId="Equation.DSMT4">
                  <p:embed/>
                  <p:pic>
                    <p:nvPicPr>
                      <p:cNvPr id="0" name=""/>
                      <p:cNvPicPr>
                        <a:picLocks noChangeAspect="1" noChangeArrowheads="1"/>
                      </p:cNvPicPr>
                      <p:nvPr/>
                    </p:nvPicPr>
                    <p:blipFill>
                      <a:blip r:embed="rId11"/>
                      <a:srcRect/>
                      <a:stretch>
                        <a:fillRect/>
                      </a:stretch>
                    </p:blipFill>
                    <p:spPr bwMode="auto">
                      <a:xfrm>
                        <a:off x="741363" y="5207988"/>
                        <a:ext cx="2382837" cy="559399"/>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67467431"/>
              </p:ext>
            </p:extLst>
          </p:nvPr>
        </p:nvGraphicFramePr>
        <p:xfrm>
          <a:off x="5054600" y="5981700"/>
          <a:ext cx="2641600" cy="419100"/>
        </p:xfrm>
        <a:graphic>
          <a:graphicData uri="http://schemas.openxmlformats.org/presentationml/2006/ole">
            <mc:AlternateContent xmlns:mc="http://schemas.openxmlformats.org/markup-compatibility/2006">
              <mc:Choice xmlns:v="urn:schemas-microsoft-com:vml" Requires="v">
                <p:oleObj spid="_x0000_s43168" name="Equation" r:id="rId12" imgW="2641320" imgH="419040" progId="Equation.DSMT4">
                  <p:embed/>
                </p:oleObj>
              </mc:Choice>
              <mc:Fallback>
                <p:oleObj name="Equation" r:id="rId12" imgW="2641320" imgH="419040" progId="Equation.DSMT4">
                  <p:embed/>
                  <p:pic>
                    <p:nvPicPr>
                      <p:cNvPr id="0" name=""/>
                      <p:cNvPicPr/>
                      <p:nvPr/>
                    </p:nvPicPr>
                    <p:blipFill>
                      <a:blip r:embed="rId13"/>
                      <a:stretch>
                        <a:fillRect/>
                      </a:stretch>
                    </p:blipFill>
                    <p:spPr>
                      <a:xfrm>
                        <a:off x="5054600" y="5981700"/>
                        <a:ext cx="2641600" cy="419100"/>
                      </a:xfrm>
                      <a:prstGeom prst="rect">
                        <a:avLst/>
                      </a:prstGeom>
                      <a:ln>
                        <a:solidFill>
                          <a:schemeClr val="tx1"/>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43460722"/>
              </p:ext>
            </p:extLst>
          </p:nvPr>
        </p:nvGraphicFramePr>
        <p:xfrm>
          <a:off x="696913" y="6010354"/>
          <a:ext cx="2274887" cy="390446"/>
        </p:xfrm>
        <a:graphic>
          <a:graphicData uri="http://schemas.openxmlformats.org/presentationml/2006/ole">
            <mc:AlternateContent xmlns:mc="http://schemas.openxmlformats.org/markup-compatibility/2006">
              <mc:Choice xmlns:v="urn:schemas-microsoft-com:vml" Requires="v">
                <p:oleObj spid="_x0000_s43169" name="Equation" r:id="rId14" imgW="2145960" imgH="368280" progId="Equation.DSMT4">
                  <p:embed/>
                </p:oleObj>
              </mc:Choice>
              <mc:Fallback>
                <p:oleObj name="Equation" r:id="rId14" imgW="2145960" imgH="368280" progId="Equation.DSMT4">
                  <p:embed/>
                  <p:pic>
                    <p:nvPicPr>
                      <p:cNvPr id="0" name=""/>
                      <p:cNvPicPr>
                        <a:picLocks noChangeAspect="1" noChangeArrowheads="1"/>
                      </p:cNvPicPr>
                      <p:nvPr/>
                    </p:nvPicPr>
                    <p:blipFill>
                      <a:blip r:embed="rId15"/>
                      <a:srcRect/>
                      <a:stretch>
                        <a:fillRect/>
                      </a:stretch>
                    </p:blipFill>
                    <p:spPr bwMode="auto">
                      <a:xfrm>
                        <a:off x="696913" y="6010354"/>
                        <a:ext cx="2274887" cy="390446"/>
                      </a:xfrm>
                      <a:prstGeom prst="rect">
                        <a:avLst/>
                      </a:prstGeom>
                      <a:noFill/>
                      <a:ln w="9525">
                        <a:solidFill>
                          <a:schemeClr val="tx1"/>
                        </a:solidFill>
                        <a:miter lim="800000"/>
                        <a:headEnd/>
                        <a:tailEnd/>
                      </a:ln>
                      <a:extLst/>
                    </p:spPr>
                  </p:pic>
                </p:oleObj>
              </mc:Fallback>
            </mc:AlternateContent>
          </a:graphicData>
        </a:graphic>
      </p:graphicFrame>
      <p:sp>
        <p:nvSpPr>
          <p:cNvPr id="19"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20" name="Rectangle 19"/>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sp>
        <p:nvSpPr>
          <p:cNvPr id="21" name="TextBox 20"/>
          <p:cNvSpPr txBox="1"/>
          <p:nvPr/>
        </p:nvSpPr>
        <p:spPr>
          <a:xfrm>
            <a:off x="838200" y="1143000"/>
            <a:ext cx="3505200" cy="461665"/>
          </a:xfrm>
          <a:prstGeom prst="rect">
            <a:avLst/>
          </a:prstGeom>
          <a:noFill/>
        </p:spPr>
        <p:txBody>
          <a:bodyPr wrap="square" rtlCol="0">
            <a:spAutoFit/>
          </a:bodyPr>
          <a:lstStyle/>
          <a:p>
            <a:r>
              <a:rPr lang="en-US" sz="2400" u="sng" dirty="0" smtClean="0"/>
              <a:t>Another nonlinearity</a:t>
            </a:r>
            <a:endParaRPr lang="en-US" sz="2400" u="sng" dirty="0"/>
          </a:p>
        </p:txBody>
      </p:sp>
    </p:spTree>
    <p:extLst>
      <p:ext uri="{BB962C8B-B14F-4D97-AF65-F5344CB8AC3E}">
        <p14:creationId xmlns:p14="http://schemas.microsoft.com/office/powerpoint/2010/main" val="3769113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400145"/>
            <a:ext cx="4953000" cy="400110"/>
          </a:xfrm>
          <a:prstGeom prst="rect">
            <a:avLst/>
          </a:prstGeom>
          <a:noFill/>
        </p:spPr>
        <p:txBody>
          <a:bodyPr wrap="square" rtlCol="0">
            <a:spAutoFit/>
          </a:bodyPr>
          <a:lstStyle/>
          <a:p>
            <a:pPr marL="285750" indent="-285750">
              <a:buFont typeface="Wingdings" pitchFamily="2" charset="2"/>
              <a:buChar char="§"/>
            </a:pPr>
            <a:r>
              <a:rPr lang="en-US" sz="2000" dirty="0" smtClean="0"/>
              <a:t>Time traces and time-embedding plot</a:t>
            </a:r>
            <a:endParaRPr lang="en-US" sz="2000" dirty="0"/>
          </a:p>
        </p:txBody>
      </p:sp>
      <p:sp>
        <p:nvSpPr>
          <p:cNvPr id="7" name="TextBox 6"/>
          <p:cNvSpPr txBox="1"/>
          <p:nvPr/>
        </p:nvSpPr>
        <p:spPr>
          <a:xfrm>
            <a:off x="5943600" y="2743200"/>
            <a:ext cx="3200400" cy="2031325"/>
          </a:xfrm>
          <a:prstGeom prst="rect">
            <a:avLst/>
          </a:prstGeom>
          <a:noFill/>
        </p:spPr>
        <p:txBody>
          <a:bodyPr wrap="square" rtlCol="0">
            <a:spAutoFit/>
          </a:bodyPr>
          <a:lstStyle/>
          <a:p>
            <a:pPr marL="285750" indent="-285750">
              <a:buFont typeface="Arial" pitchFamily="34" charset="0"/>
              <a:buChar char="•"/>
            </a:pPr>
            <a:r>
              <a:rPr lang="en-US" dirty="0" smtClean="0"/>
              <a:t>No fixed point solution</a:t>
            </a:r>
          </a:p>
          <a:p>
            <a:pPr marL="285750" indent="-285750">
              <a:buFont typeface="Arial" pitchFamily="34" charset="0"/>
              <a:buChar char="•"/>
            </a:pPr>
            <a:r>
              <a:rPr lang="en-US" dirty="0" smtClean="0"/>
              <a:t>Always periodic</a:t>
            </a:r>
          </a:p>
          <a:p>
            <a:pPr marL="285750" indent="-285750">
              <a:buFont typeface="Arial" pitchFamily="34" charset="0"/>
              <a:buChar char="•"/>
            </a:pPr>
            <a:r>
              <a:rPr lang="en-US" dirty="0" smtClean="0"/>
              <a:t>Amplitudes are linearly dependence on system gain R</a:t>
            </a:r>
          </a:p>
          <a:p>
            <a:pPr marL="285750" indent="-285750">
              <a:buFont typeface="Arial" pitchFamily="34" charset="0"/>
              <a:buChar char="•"/>
            </a:pPr>
            <a:r>
              <a:rPr lang="en-US" dirty="0" smtClean="0"/>
              <a:t>R &gt;3</a:t>
            </a:r>
            <a:r>
              <a:rPr lang="en-US" dirty="0" smtClean="0">
                <a:latin typeface="Symbol" pitchFamily="18" charset="2"/>
              </a:rPr>
              <a:t>p</a:t>
            </a:r>
            <a:r>
              <a:rPr lang="en-US" dirty="0" smtClean="0"/>
              <a:t>/2, the random walk behavior occurs (not shown)</a:t>
            </a:r>
          </a:p>
          <a:p>
            <a:endParaRPr lang="en-US" dirty="0"/>
          </a:p>
        </p:txBody>
      </p:sp>
      <p:sp>
        <p:nvSpPr>
          <p:cNvPr id="8"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0" name="Rectangle 9"/>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22" y="2057400"/>
            <a:ext cx="4120556" cy="4096174"/>
          </a:xfrm>
          <a:prstGeom prst="rect">
            <a:avLst/>
          </a:prstGeom>
        </p:spPr>
      </p:pic>
    </p:spTree>
    <p:extLst>
      <p:ext uri="{BB962C8B-B14F-4D97-AF65-F5344CB8AC3E}">
        <p14:creationId xmlns:p14="http://schemas.microsoft.com/office/powerpoint/2010/main" val="1556036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4953000" cy="400110"/>
          </a:xfrm>
          <a:prstGeom prst="rect">
            <a:avLst/>
          </a:prstGeom>
          <a:noFill/>
        </p:spPr>
        <p:txBody>
          <a:bodyPr wrap="square" rtlCol="0">
            <a:spAutoFit/>
          </a:bodyPr>
          <a:lstStyle/>
          <a:p>
            <a:pPr marL="285750" indent="-285750">
              <a:buFont typeface="Wingdings" pitchFamily="2" charset="2"/>
              <a:buChar char="§"/>
            </a:pPr>
            <a:r>
              <a:rPr lang="en-US" sz="2000" dirty="0" smtClean="0"/>
              <a:t>Bifurcation diagrams</a:t>
            </a:r>
            <a:endParaRPr lang="en-US" sz="2000" dirty="0"/>
          </a:p>
        </p:txBody>
      </p:sp>
      <p:sp>
        <p:nvSpPr>
          <p:cNvPr id="6" name="TextBox 5"/>
          <p:cNvSpPr txBox="1"/>
          <p:nvPr/>
        </p:nvSpPr>
        <p:spPr>
          <a:xfrm>
            <a:off x="5638800" y="4669220"/>
            <a:ext cx="3581400" cy="1200329"/>
          </a:xfrm>
          <a:prstGeom prst="rect">
            <a:avLst/>
          </a:prstGeom>
          <a:noFill/>
        </p:spPr>
        <p:txBody>
          <a:bodyPr wrap="square" rtlCol="0">
            <a:spAutoFit/>
          </a:bodyPr>
          <a:lstStyle/>
          <a:p>
            <a:r>
              <a:rPr lang="en-US" sz="2400" dirty="0" smtClean="0"/>
              <a:t>Periodic, but self-similar!</a:t>
            </a:r>
          </a:p>
          <a:p>
            <a:endParaRPr lang="en-US" sz="2400" dirty="0" smtClean="0"/>
          </a:p>
          <a:p>
            <a:endParaRPr lang="en-US" sz="2400" dirty="0"/>
          </a:p>
        </p:txBody>
      </p:sp>
      <p:sp>
        <p:nvSpPr>
          <p:cNvPr id="7" name="TextBox 6"/>
          <p:cNvSpPr txBox="1"/>
          <p:nvPr/>
        </p:nvSpPr>
        <p:spPr>
          <a:xfrm>
            <a:off x="6248400" y="1905000"/>
            <a:ext cx="2743200" cy="2031325"/>
          </a:xfrm>
          <a:prstGeom prst="rect">
            <a:avLst/>
          </a:prstGeom>
          <a:noFill/>
        </p:spPr>
        <p:txBody>
          <a:bodyPr wrap="square" rtlCol="0">
            <a:spAutoFit/>
          </a:bodyPr>
          <a:lstStyle/>
          <a:p>
            <a:r>
              <a:rPr lang="en-US" dirty="0" smtClean="0"/>
              <a:t>(c) is a zoomed in version of the rectangle in (b)</a:t>
            </a:r>
          </a:p>
          <a:p>
            <a:endParaRPr lang="en-US" dirty="0"/>
          </a:p>
          <a:p>
            <a:r>
              <a:rPr lang="en-US" dirty="0" smtClean="0"/>
              <a:t>(d) Is a zoomed in version of the rectangle in (c).</a:t>
            </a:r>
          </a:p>
        </p:txBody>
      </p:sp>
      <p:sp>
        <p:nvSpPr>
          <p:cNvPr id="9"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10" name="Rectangle 9"/>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a:t>
            </a:r>
            <a:r>
              <a:rPr lang="en-US" b="1" dirty="0" smtClean="0"/>
              <a:t> dynamics</a:t>
            </a:r>
            <a:endParaRPr lang="en-US"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28" y="1828799"/>
            <a:ext cx="4423744" cy="3795599"/>
          </a:xfrm>
          <a:prstGeom prst="rect">
            <a:avLst/>
          </a:prstGeom>
        </p:spPr>
      </p:pic>
    </p:spTree>
    <p:extLst>
      <p:ext uri="{BB962C8B-B14F-4D97-AF65-F5344CB8AC3E}">
        <p14:creationId xmlns:p14="http://schemas.microsoft.com/office/powerpoint/2010/main" val="2500431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26917" y="194965"/>
            <a:ext cx="2514600" cy="685800"/>
          </a:xfrm>
          <a:solidFill>
            <a:schemeClr val="accent1"/>
          </a:solidFill>
        </p:spPr>
        <p:txBody>
          <a:bodyPr>
            <a:normAutofit/>
          </a:bodyPr>
          <a:lstStyle/>
          <a:p>
            <a:pPr algn="l"/>
            <a:r>
              <a:rPr lang="en-US" sz="3200" dirty="0" smtClean="0">
                <a:solidFill>
                  <a:schemeClr val="bg1"/>
                </a:solidFill>
                <a:latin typeface="+mn-lt"/>
              </a:rPr>
              <a:t>Introduction</a:t>
            </a:r>
            <a:r>
              <a:rPr lang="en-US" sz="3200" dirty="0" smtClean="0">
                <a:latin typeface="+mn-lt"/>
              </a:rPr>
              <a:t> </a:t>
            </a:r>
            <a:r>
              <a:rPr lang="en-US" sz="3200" dirty="0" smtClean="0">
                <a:solidFill>
                  <a:schemeClr val="bg1"/>
                </a:solidFill>
                <a:latin typeface="+mn-lt"/>
              </a:rPr>
              <a:t>:</a:t>
            </a:r>
            <a:endParaRPr lang="en-US" sz="1600" dirty="0">
              <a:solidFill>
                <a:schemeClr val="bg1"/>
              </a:solidFill>
              <a:latin typeface="+mn-lt"/>
            </a:endParaRPr>
          </a:p>
        </p:txBody>
      </p:sp>
      <p:sp>
        <p:nvSpPr>
          <p:cNvPr id="4" name="Rectangle 3"/>
          <p:cNvSpPr>
            <a:spLocks noChangeAspect="1"/>
          </p:cNvSpPr>
          <p:nvPr/>
        </p:nvSpPr>
        <p:spPr>
          <a:xfrm>
            <a:off x="3352800" y="76200"/>
            <a:ext cx="4572000" cy="954107"/>
          </a:xfrm>
          <a:prstGeom prst="rect">
            <a:avLst/>
          </a:prstGeom>
        </p:spPr>
        <p:txBody>
          <a:bodyPr wrap="square">
            <a:spAutoFit/>
          </a:bodyPr>
          <a:lstStyle/>
          <a:p>
            <a:pPr marL="285750" indent="-285750">
              <a:buFont typeface="Wingdings" pitchFamily="2" charset="2"/>
              <a:buChar char="§"/>
            </a:pPr>
            <a:r>
              <a:rPr lang="en-US" sz="2000" b="1" dirty="0" smtClean="0"/>
              <a:t>Deterministic chaos</a:t>
            </a:r>
            <a:endParaRPr lang="en-US" b="1" dirty="0" smtClean="0"/>
          </a:p>
          <a:p>
            <a:pPr marL="285750" indent="-285750">
              <a:buFont typeface="Wingdings" pitchFamily="2" charset="2"/>
              <a:buChar char="§"/>
            </a:pPr>
            <a:r>
              <a:rPr lang="en-US" dirty="0" smtClean="0">
                <a:solidFill>
                  <a:schemeClr val="tx1">
                    <a:alpha val="55000"/>
                  </a:schemeClr>
                </a:solidFill>
              </a:rPr>
              <a:t>Deterministic Brownian motion</a:t>
            </a:r>
          </a:p>
          <a:p>
            <a:pPr marL="285750" indent="-285750">
              <a:buFont typeface="Wingdings" pitchFamily="2" charset="2"/>
              <a:buChar char="§"/>
            </a:pPr>
            <a:r>
              <a:rPr lang="en-US" dirty="0" smtClean="0">
                <a:solidFill>
                  <a:schemeClr val="tx1">
                    <a:alpha val="55000"/>
                  </a:schemeClr>
                </a:solidFill>
              </a:rPr>
              <a:t>Delay differential equations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49" y="2823733"/>
            <a:ext cx="1651581" cy="121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240" y="2823733"/>
            <a:ext cx="1729954" cy="121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750" y="2823732"/>
            <a:ext cx="1647825" cy="121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15046" y="4120411"/>
            <a:ext cx="1562100" cy="438582"/>
          </a:xfrm>
          <a:prstGeom prst="rect">
            <a:avLst/>
          </a:prstGeom>
          <a:noFill/>
        </p:spPr>
        <p:txBody>
          <a:bodyPr wrap="square" rtlCol="0">
            <a:spAutoFit/>
          </a:bodyPr>
          <a:lstStyle/>
          <a:p>
            <a:pPr marL="0" lvl="1" algn="ctr"/>
            <a:r>
              <a:rPr lang="en-US" sz="1200" dirty="0">
                <a:solidFill>
                  <a:prstClr val="black"/>
                </a:solidFill>
                <a:cs typeface="Arial" pitchFamily="34" charset="0"/>
              </a:rPr>
              <a:t>Lorenz </a:t>
            </a:r>
            <a:r>
              <a:rPr lang="en-US" sz="1200" dirty="0" smtClean="0">
                <a:solidFill>
                  <a:prstClr val="black"/>
                </a:solidFill>
                <a:cs typeface="Arial" pitchFamily="34" charset="0"/>
              </a:rPr>
              <a:t>attractor</a:t>
            </a:r>
            <a:endParaRPr lang="en-US" sz="1400" dirty="0">
              <a:solidFill>
                <a:prstClr val="black"/>
              </a:solidFill>
              <a:cs typeface="Arial" pitchFamily="34" charset="0"/>
            </a:endParaRPr>
          </a:p>
          <a:p>
            <a:pPr marL="0" lvl="1" algn="ctr"/>
            <a:r>
              <a:rPr lang="en-US" sz="1050" i="1" dirty="0" smtClean="0">
                <a:solidFill>
                  <a:prstClr val="black"/>
                </a:solidFill>
                <a:cs typeface="Arial" pitchFamily="34" charset="0"/>
              </a:rPr>
              <a:t>Wikipedia</a:t>
            </a:r>
            <a:r>
              <a:rPr lang="fr-FR" sz="1050" i="1" dirty="0" smtClean="0">
                <a:solidFill>
                  <a:prstClr val="black"/>
                </a:solidFill>
                <a:cs typeface="Arial" pitchFamily="34" charset="0"/>
              </a:rPr>
              <a:t> </a:t>
            </a:r>
            <a:endParaRPr lang="en-US" sz="1200" i="1" dirty="0">
              <a:solidFill>
                <a:prstClr val="black"/>
              </a:solidFill>
              <a:cs typeface="Arial" pitchFamily="34" charset="0"/>
            </a:endParaRPr>
          </a:p>
        </p:txBody>
      </p:sp>
      <p:sp>
        <p:nvSpPr>
          <p:cNvPr id="9" name="TextBox 8"/>
          <p:cNvSpPr txBox="1"/>
          <p:nvPr/>
        </p:nvSpPr>
        <p:spPr>
          <a:xfrm>
            <a:off x="5962650" y="4225186"/>
            <a:ext cx="2800350" cy="276999"/>
          </a:xfrm>
          <a:prstGeom prst="rect">
            <a:avLst/>
          </a:prstGeom>
          <a:noFill/>
        </p:spPr>
        <p:txBody>
          <a:bodyPr wrap="square" rtlCol="0">
            <a:spAutoFit/>
          </a:bodyPr>
          <a:lstStyle/>
          <a:p>
            <a:pPr algn="ctr"/>
            <a:r>
              <a:rPr lang="en-US" sz="1200" dirty="0">
                <a:solidFill>
                  <a:prstClr val="black"/>
                </a:solidFill>
                <a:cs typeface="Arial" pitchFamily="34" charset="0"/>
              </a:rPr>
              <a:t>Motion of double compound pendulum</a:t>
            </a:r>
          </a:p>
        </p:txBody>
      </p:sp>
      <p:sp>
        <p:nvSpPr>
          <p:cNvPr id="10" name="TextBox 9"/>
          <p:cNvSpPr txBox="1"/>
          <p:nvPr/>
        </p:nvSpPr>
        <p:spPr>
          <a:xfrm>
            <a:off x="3276600" y="4209618"/>
            <a:ext cx="2609850" cy="438582"/>
          </a:xfrm>
          <a:prstGeom prst="rect">
            <a:avLst/>
          </a:prstGeom>
          <a:noFill/>
        </p:spPr>
        <p:txBody>
          <a:bodyPr wrap="square" rtlCol="0">
            <a:spAutoFit/>
          </a:bodyPr>
          <a:lstStyle/>
          <a:p>
            <a:r>
              <a:rPr lang="en-US" sz="1200" dirty="0">
                <a:solidFill>
                  <a:prstClr val="black"/>
                </a:solidFill>
                <a:cs typeface="Arial" pitchFamily="34" charset="0"/>
              </a:rPr>
              <a:t>The distribution of dye in a </a:t>
            </a:r>
            <a:r>
              <a:rPr lang="en-US" sz="1200" dirty="0" smtClean="0">
                <a:solidFill>
                  <a:prstClr val="black"/>
                </a:solidFill>
                <a:cs typeface="Arial" pitchFamily="34" charset="0"/>
              </a:rPr>
              <a:t>fluid </a:t>
            </a:r>
            <a:r>
              <a:rPr lang="en-US" sz="1050" i="1" dirty="0">
                <a:solidFill>
                  <a:prstClr val="black"/>
                </a:solidFill>
                <a:cs typeface="Arial" pitchFamily="34" charset="0"/>
              </a:rPr>
              <a:t>http://www.chaos.umd.edu/gallery.html</a:t>
            </a:r>
            <a:endParaRPr lang="en-US" sz="1100" dirty="0">
              <a:solidFill>
                <a:prstClr val="black"/>
              </a:solidFill>
              <a:cs typeface="Arial" pitchFamily="34" charset="0"/>
            </a:endParaRPr>
          </a:p>
        </p:txBody>
      </p:sp>
      <p:sp>
        <p:nvSpPr>
          <p:cNvPr id="11" name="Rectangle 10"/>
          <p:cNvSpPr/>
          <p:nvPr/>
        </p:nvSpPr>
        <p:spPr>
          <a:xfrm>
            <a:off x="6343649" y="3810223"/>
            <a:ext cx="1447800" cy="261610"/>
          </a:xfrm>
          <a:prstGeom prst="rect">
            <a:avLst/>
          </a:prstGeom>
        </p:spPr>
        <p:txBody>
          <a:bodyPr wrap="square">
            <a:spAutoFit/>
          </a:bodyPr>
          <a:lstStyle/>
          <a:p>
            <a:pPr lvl="1"/>
            <a:r>
              <a:rPr lang="en-US" sz="1050" i="1" dirty="0">
                <a:solidFill>
                  <a:prstClr val="black"/>
                </a:solidFill>
                <a:cs typeface="Arial" pitchFamily="34" charset="0"/>
              </a:rPr>
              <a:t>Wikipedia</a:t>
            </a:r>
            <a:r>
              <a:rPr lang="fr-FR" sz="1050" i="1" dirty="0">
                <a:solidFill>
                  <a:prstClr val="black"/>
                </a:solidFill>
                <a:cs typeface="Arial" pitchFamily="34" charset="0"/>
              </a:rPr>
              <a:t> </a:t>
            </a:r>
            <a:endParaRPr lang="en-US" sz="1050" i="1" dirty="0">
              <a:solidFill>
                <a:prstClr val="black"/>
              </a:solidFill>
              <a:cs typeface="Arial" pitchFamily="34" charset="0"/>
            </a:endParaRPr>
          </a:p>
        </p:txBody>
      </p:sp>
      <p:sp>
        <p:nvSpPr>
          <p:cNvPr id="12" name="TextBox 11"/>
          <p:cNvSpPr txBox="1"/>
          <p:nvPr/>
        </p:nvSpPr>
        <p:spPr>
          <a:xfrm>
            <a:off x="504824" y="1371600"/>
            <a:ext cx="8334375" cy="923330"/>
          </a:xfrm>
          <a:prstGeom prst="rect">
            <a:avLst/>
          </a:prstGeom>
          <a:noFill/>
        </p:spPr>
        <p:txBody>
          <a:bodyPr wrap="square" rtlCol="0">
            <a:spAutoFit/>
          </a:bodyPr>
          <a:lstStyle/>
          <a:p>
            <a:pPr marL="342900" indent="-342900" algn="just">
              <a:buFont typeface="Arial" pitchFamily="34" charset="0"/>
              <a:buChar char="•"/>
            </a:pPr>
            <a:r>
              <a:rPr lang="en-US" dirty="0" smtClean="0"/>
              <a:t>‘‘An </a:t>
            </a:r>
            <a:r>
              <a:rPr lang="en-US" dirty="0"/>
              <a:t>aperiodic </a:t>
            </a:r>
            <a:r>
              <a:rPr lang="en-US" dirty="0" smtClean="0"/>
              <a:t>long term behavior </a:t>
            </a:r>
            <a:r>
              <a:rPr lang="en-US" dirty="0"/>
              <a:t>of </a:t>
            </a:r>
            <a:r>
              <a:rPr lang="en-US" dirty="0" smtClean="0"/>
              <a:t>a bounded deterministic system that exhibits sensitive dependence on initial conditions’’ – </a:t>
            </a:r>
            <a:r>
              <a:rPr lang="en-US" sz="1400" dirty="0" smtClean="0"/>
              <a:t>J. C. </a:t>
            </a:r>
            <a:r>
              <a:rPr lang="en-US" sz="1400" dirty="0" err="1" smtClean="0"/>
              <a:t>Sprott</a:t>
            </a:r>
            <a:r>
              <a:rPr lang="en-US" sz="1400" dirty="0" smtClean="0"/>
              <a:t>, </a:t>
            </a:r>
            <a:r>
              <a:rPr lang="en-US" sz="1400" i="1" dirty="0" smtClean="0"/>
              <a:t>Chaos and Time-series Analysis</a:t>
            </a:r>
          </a:p>
          <a:p>
            <a:pPr algn="just"/>
            <a:r>
              <a:rPr lang="en-US" dirty="0"/>
              <a:t> </a:t>
            </a:r>
            <a:r>
              <a:rPr lang="en-US" dirty="0" smtClean="0"/>
              <a:t>     </a:t>
            </a:r>
            <a:endParaRPr lang="en-US" sz="1050" dirty="0"/>
          </a:p>
        </p:txBody>
      </p:sp>
      <p:sp>
        <p:nvSpPr>
          <p:cNvPr id="13" name="TextBox 12"/>
          <p:cNvSpPr txBox="1"/>
          <p:nvPr/>
        </p:nvSpPr>
        <p:spPr>
          <a:xfrm>
            <a:off x="504824" y="2163169"/>
            <a:ext cx="7543800" cy="369332"/>
          </a:xfrm>
          <a:prstGeom prst="rect">
            <a:avLst/>
          </a:prstGeom>
          <a:noFill/>
        </p:spPr>
        <p:txBody>
          <a:bodyPr wrap="square" rtlCol="0">
            <a:spAutoFit/>
          </a:bodyPr>
          <a:lstStyle/>
          <a:p>
            <a:pPr marL="342900" indent="-342900" algn="just">
              <a:buFont typeface="Arial" pitchFamily="34" charset="0"/>
              <a:buChar char="•"/>
            </a:pPr>
            <a:r>
              <a:rPr lang="en-US" dirty="0" smtClean="0"/>
              <a:t>Universality</a:t>
            </a:r>
            <a:endParaRPr lang="en-US" dirty="0"/>
          </a:p>
        </p:txBody>
      </p:sp>
      <p:sp>
        <p:nvSpPr>
          <p:cNvPr id="14" name="TextBox 13"/>
          <p:cNvSpPr txBox="1"/>
          <p:nvPr/>
        </p:nvSpPr>
        <p:spPr>
          <a:xfrm>
            <a:off x="588936" y="4727504"/>
            <a:ext cx="7543800" cy="1754326"/>
          </a:xfrm>
          <a:prstGeom prst="rect">
            <a:avLst/>
          </a:prstGeom>
          <a:noFill/>
        </p:spPr>
        <p:txBody>
          <a:bodyPr wrap="square" rtlCol="0">
            <a:spAutoFit/>
          </a:bodyPr>
          <a:lstStyle/>
          <a:p>
            <a:pPr marL="342900" indent="-342900" algn="just">
              <a:buFont typeface="Arial" pitchFamily="34" charset="0"/>
              <a:buChar char="•"/>
            </a:pPr>
            <a:r>
              <a:rPr lang="en-US" dirty="0" smtClean="0"/>
              <a:t>Applications:</a:t>
            </a:r>
          </a:p>
          <a:p>
            <a:pPr algn="just"/>
            <a:r>
              <a:rPr lang="en-US" dirty="0" smtClean="0"/>
              <a:t>    	- </a:t>
            </a:r>
            <a:r>
              <a:rPr lang="en-US" sz="1600" dirty="0" smtClean="0"/>
              <a:t>Communication </a:t>
            </a:r>
            <a:r>
              <a:rPr lang="en-US" sz="1050" dirty="0"/>
              <a:t>G. D. VanWiggeren, and R. Roy</a:t>
            </a:r>
            <a:r>
              <a:rPr lang="en-US" sz="1050" i="1" dirty="0"/>
              <a:t>,</a:t>
            </a:r>
            <a:r>
              <a:rPr lang="en-US" sz="1050" dirty="0"/>
              <a:t> </a:t>
            </a:r>
            <a:r>
              <a:rPr lang="en-US" sz="1050" i="1" dirty="0"/>
              <a:t>Science</a:t>
            </a:r>
            <a:r>
              <a:rPr lang="en-US" sz="1050" dirty="0"/>
              <a:t> </a:t>
            </a:r>
            <a:r>
              <a:rPr lang="en-US" sz="1050" b="1" dirty="0"/>
              <a:t>20</a:t>
            </a:r>
            <a:r>
              <a:rPr lang="en-US" sz="1050" dirty="0"/>
              <a:t>, 1198 (1998</a:t>
            </a:r>
            <a:r>
              <a:rPr lang="en-US" sz="1050" dirty="0" smtClean="0"/>
              <a:t>)</a:t>
            </a:r>
            <a:endParaRPr lang="en-US" sz="1600" dirty="0" smtClean="0"/>
          </a:p>
          <a:p>
            <a:pPr algn="just"/>
            <a:r>
              <a:rPr lang="en-US" dirty="0"/>
              <a:t>	</a:t>
            </a:r>
            <a:r>
              <a:rPr lang="en-US" dirty="0" smtClean="0"/>
              <a:t>- </a:t>
            </a:r>
            <a:r>
              <a:rPr lang="en-US" sz="1600" dirty="0" smtClean="0"/>
              <a:t>Encryption </a:t>
            </a:r>
            <a:r>
              <a:rPr lang="en-US" sz="1050" dirty="0"/>
              <a:t>L. Kocarev, </a:t>
            </a:r>
            <a:r>
              <a:rPr lang="nl-NL" sz="1050" i="1" dirty="0"/>
              <a:t>IEEE Circ. Syst. Mag </a:t>
            </a:r>
            <a:r>
              <a:rPr lang="nl-NL" sz="1050" b="1" i="1" dirty="0"/>
              <a:t>3</a:t>
            </a:r>
            <a:r>
              <a:rPr lang="nl-NL" sz="1050" dirty="0"/>
              <a:t>, 6 (2001)</a:t>
            </a:r>
          </a:p>
          <a:p>
            <a:pPr algn="just"/>
            <a:r>
              <a:rPr lang="en-US" sz="1600" dirty="0"/>
              <a:t>	</a:t>
            </a:r>
            <a:r>
              <a:rPr lang="en-US" dirty="0" smtClean="0"/>
              <a:t>- </a:t>
            </a:r>
            <a:r>
              <a:rPr lang="en-US" sz="1600" dirty="0" smtClean="0"/>
              <a:t>Sensing, radar systems </a:t>
            </a:r>
            <a:r>
              <a:rPr lang="en-US" sz="1050" dirty="0"/>
              <a:t>J. N. Blakely </a:t>
            </a:r>
            <a:r>
              <a:rPr lang="en-US" sz="1050" i="1" dirty="0"/>
              <a:t>et al., Proc. SPIE</a:t>
            </a:r>
            <a:r>
              <a:rPr lang="en-US" sz="1050" dirty="0"/>
              <a:t> </a:t>
            </a:r>
            <a:r>
              <a:rPr lang="en-US" sz="1050" b="1" dirty="0"/>
              <a:t>8021</a:t>
            </a:r>
            <a:r>
              <a:rPr lang="en-US" sz="1050" dirty="0"/>
              <a:t>, 80211H (2011</a:t>
            </a:r>
            <a:r>
              <a:rPr lang="en-US" sz="1050" dirty="0" smtClean="0"/>
              <a:t>)</a:t>
            </a:r>
          </a:p>
          <a:p>
            <a:pPr algn="just"/>
            <a:r>
              <a:rPr lang="en-US" sz="1050" dirty="0"/>
              <a:t>	</a:t>
            </a:r>
            <a:r>
              <a:rPr lang="en-US" dirty="0" smtClean="0"/>
              <a:t>-</a:t>
            </a:r>
            <a:r>
              <a:rPr lang="en-US" sz="1600" dirty="0" smtClean="0"/>
              <a:t> Random number generation  </a:t>
            </a:r>
            <a:r>
              <a:rPr lang="en-US" sz="1050" dirty="0" smtClean="0"/>
              <a:t>A. Uchida </a:t>
            </a:r>
            <a:r>
              <a:rPr lang="en-US" sz="1050" i="1" dirty="0" smtClean="0"/>
              <a:t>et al., Nature Photon. </a:t>
            </a:r>
            <a:r>
              <a:rPr lang="en-US" sz="1050" b="1" i="1" dirty="0" smtClean="0"/>
              <a:t>2</a:t>
            </a:r>
            <a:r>
              <a:rPr lang="en-US" sz="1050" i="1" dirty="0" smtClean="0"/>
              <a:t>, 728 (2008)</a:t>
            </a:r>
            <a:endParaRPr lang="en-US" sz="1600" i="1" dirty="0" smtClean="0"/>
          </a:p>
          <a:p>
            <a:pPr algn="just"/>
            <a:r>
              <a:rPr lang="en-US" dirty="0"/>
              <a:t>	</a:t>
            </a:r>
            <a:r>
              <a:rPr lang="en-US" dirty="0" smtClean="0"/>
              <a:t>-… </a:t>
            </a:r>
            <a:endParaRPr lang="en-US" dirty="0"/>
          </a:p>
        </p:txBody>
      </p:sp>
      <p:sp>
        <p:nvSpPr>
          <p:cNvPr id="15" name="Rectangle 14"/>
          <p:cNvSpPr>
            <a:spLocks noChangeAspect="1"/>
          </p:cNvSpPr>
          <p:nvPr/>
        </p:nvSpPr>
        <p:spPr>
          <a:xfrm>
            <a:off x="6858000" y="13276"/>
            <a:ext cx="2590800" cy="1107996"/>
          </a:xfrm>
          <a:prstGeom prst="rect">
            <a:avLst/>
          </a:prstGeom>
        </p:spPr>
        <p:txBody>
          <a:bodyPr wrap="square">
            <a:spAutoFit/>
          </a:bodyPr>
          <a:lstStyle/>
          <a:p>
            <a:pPr marL="285750" indent="-285750">
              <a:buFont typeface="Wingdings" pitchFamily="2" charset="2"/>
              <a:buChar char="§"/>
            </a:pPr>
            <a:r>
              <a:rPr lang="en-US" b="1" dirty="0"/>
              <a:t>C</a:t>
            </a:r>
            <a:r>
              <a:rPr lang="en-US" b="1" dirty="0" smtClean="0"/>
              <a:t>haos</a:t>
            </a:r>
            <a:endParaRPr lang="en-US" sz="1600" b="1" dirty="0" smtClean="0"/>
          </a:p>
          <a:p>
            <a:pPr marL="285750" indent="-285750">
              <a:buFont typeface="Wingdings" pitchFamily="2" charset="2"/>
              <a:buChar char="§"/>
            </a:pPr>
            <a:r>
              <a:rPr lang="en-US" sz="1600" dirty="0" smtClean="0">
                <a:solidFill>
                  <a:schemeClr val="tx1">
                    <a:alpha val="55000"/>
                  </a:schemeClr>
                </a:solidFill>
              </a:rPr>
              <a:t>Quantifying chaos</a:t>
            </a:r>
          </a:p>
          <a:p>
            <a:pPr marL="285750" indent="-285750">
              <a:buFont typeface="Wingdings" pitchFamily="2" charset="2"/>
              <a:buChar char="§"/>
            </a:pPr>
            <a:r>
              <a:rPr lang="en-US" sz="1600" dirty="0" smtClean="0">
                <a:solidFill>
                  <a:schemeClr val="tx1">
                    <a:alpha val="55000"/>
                  </a:schemeClr>
                </a:solidFill>
              </a:rPr>
              <a:t>Type of chaotic signal</a:t>
            </a:r>
          </a:p>
          <a:p>
            <a:pPr marL="285750" indent="-285750">
              <a:buFont typeface="Wingdings" pitchFamily="2" charset="2"/>
              <a:buChar char="§"/>
            </a:pPr>
            <a:r>
              <a:rPr lang="en-US" sz="1600" dirty="0" smtClean="0">
                <a:solidFill>
                  <a:schemeClr val="tx1">
                    <a:alpha val="55000"/>
                  </a:schemeClr>
                </a:solidFill>
              </a:rPr>
              <a:t>Microwave chaos</a:t>
            </a:r>
            <a:endParaRPr lang="en-US" sz="1600" dirty="0">
              <a:solidFill>
                <a:schemeClr val="tx1">
                  <a:alpha val="55000"/>
                </a:schemeClr>
              </a:solidFill>
            </a:endParaRPr>
          </a:p>
        </p:txBody>
      </p:sp>
    </p:spTree>
    <p:extLst>
      <p:ext uri="{BB962C8B-B14F-4D97-AF65-F5344CB8AC3E}">
        <p14:creationId xmlns:p14="http://schemas.microsoft.com/office/powerpoint/2010/main" val="2953516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3" name="Rectangle 2"/>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sp>
        <p:nvSpPr>
          <p:cNvPr id="4" name="TextBox 3"/>
          <p:cNvSpPr txBox="1"/>
          <p:nvPr/>
        </p:nvSpPr>
        <p:spPr>
          <a:xfrm>
            <a:off x="304800" y="1285874"/>
            <a:ext cx="4419600" cy="461665"/>
          </a:xfrm>
          <a:prstGeom prst="rect">
            <a:avLst/>
          </a:prstGeom>
          <a:noFill/>
        </p:spPr>
        <p:txBody>
          <a:bodyPr wrap="square" rtlCol="0">
            <a:spAutoFit/>
          </a:bodyPr>
          <a:lstStyle/>
          <a:p>
            <a:r>
              <a:rPr lang="en-US" sz="2400" u="sng" dirty="0" smtClean="0"/>
              <a:t>Unbounded dynamics regime</a:t>
            </a:r>
            <a:endParaRPr lang="en-US" sz="2400"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2179328"/>
            <a:ext cx="3090417" cy="1993227"/>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661944788"/>
              </p:ext>
            </p:extLst>
          </p:nvPr>
        </p:nvGraphicFramePr>
        <p:xfrm>
          <a:off x="5774880" y="4495800"/>
          <a:ext cx="2649537" cy="457200"/>
        </p:xfrm>
        <a:graphic>
          <a:graphicData uri="http://schemas.openxmlformats.org/presentationml/2006/ole">
            <mc:AlternateContent xmlns:mc="http://schemas.openxmlformats.org/markup-compatibility/2006">
              <mc:Choice xmlns:v="urn:schemas-microsoft-com:vml" Requires="v">
                <p:oleObj spid="_x0000_s44072" name="Equation" r:id="rId4" imgW="2133360" imgH="368280" progId="Equation.DSMT4">
                  <p:embed/>
                </p:oleObj>
              </mc:Choice>
              <mc:Fallback>
                <p:oleObj name="Equation" r:id="rId4" imgW="213336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880" y="4495800"/>
                        <a:ext cx="2649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947699"/>
            <a:ext cx="3998646" cy="2224856"/>
          </a:xfrm>
          <a:prstGeom prst="rect">
            <a:avLst/>
          </a:prstGeom>
        </p:spPr>
      </p:pic>
      <p:sp>
        <p:nvSpPr>
          <p:cNvPr id="9" name="TextBox 8"/>
          <p:cNvSpPr txBox="1"/>
          <p:nvPr/>
        </p:nvSpPr>
        <p:spPr>
          <a:xfrm>
            <a:off x="228600" y="4495799"/>
            <a:ext cx="4800600" cy="1200329"/>
          </a:xfrm>
          <a:prstGeom prst="rect">
            <a:avLst/>
          </a:prstGeom>
          <a:noFill/>
        </p:spPr>
        <p:txBody>
          <a:bodyPr wrap="square" rtlCol="0">
            <a:spAutoFit/>
          </a:bodyPr>
          <a:lstStyle/>
          <a:p>
            <a:pPr marL="285750" indent="-285750">
              <a:lnSpc>
                <a:spcPct val="150000"/>
              </a:lnSpc>
              <a:buFont typeface="Arial" pitchFamily="34" charset="0"/>
              <a:buChar char="•"/>
            </a:pPr>
            <a:r>
              <a:rPr lang="en-US" sz="1600" dirty="0"/>
              <a:t>Yttrium iron </a:t>
            </a:r>
            <a:r>
              <a:rPr lang="en-US" sz="1600" dirty="0" smtClean="0"/>
              <a:t>garnet (YIG) oscillator </a:t>
            </a:r>
          </a:p>
          <a:p>
            <a:pPr marL="285750" indent="-285750">
              <a:buFont typeface="Arial" pitchFamily="34" charset="0"/>
              <a:buChar char="•"/>
            </a:pPr>
            <a:r>
              <a:rPr lang="en-US" sz="1600" dirty="0" smtClean="0"/>
              <a:t>Delay </a:t>
            </a:r>
            <a:r>
              <a:rPr lang="en-US" sz="1600" i="1" dirty="0" smtClean="0">
                <a:latin typeface="Symbol" pitchFamily="18" charset="2"/>
              </a:rPr>
              <a:t>t</a:t>
            </a:r>
            <a:r>
              <a:rPr lang="en-US" sz="1600" baseline="-25000" dirty="0" smtClean="0"/>
              <a:t>d</a:t>
            </a:r>
            <a:r>
              <a:rPr lang="en-US" sz="1600" dirty="0" smtClean="0"/>
              <a:t> is created using K-band hollow rectangular wave guide</a:t>
            </a:r>
          </a:p>
          <a:p>
            <a:pPr marL="285750" indent="-285750">
              <a:buFont typeface="Arial" pitchFamily="34" charset="0"/>
              <a:buChar char="•"/>
            </a:pPr>
            <a:r>
              <a:rPr lang="en-US" sz="1600" dirty="0" smtClean="0"/>
              <a:t>The system reset whenever the signal is saturated</a:t>
            </a:r>
            <a:endParaRPr lang="en-US" sz="1600" dirty="0"/>
          </a:p>
        </p:txBody>
      </p:sp>
      <p:sp>
        <p:nvSpPr>
          <p:cNvPr id="10" name="TextBox 9"/>
          <p:cNvSpPr txBox="1"/>
          <p:nvPr/>
        </p:nvSpPr>
        <p:spPr>
          <a:xfrm>
            <a:off x="5715000" y="5188297"/>
            <a:ext cx="2133600" cy="369332"/>
          </a:xfrm>
          <a:prstGeom prst="rect">
            <a:avLst/>
          </a:prstGeom>
          <a:noFill/>
        </p:spPr>
        <p:txBody>
          <a:bodyPr wrap="square" rtlCol="0">
            <a:spAutoFit/>
          </a:bodyPr>
          <a:lstStyle/>
          <a:p>
            <a:r>
              <a:rPr lang="en-US" dirty="0" smtClean="0"/>
              <a:t>R &gt; 4.9 </a:t>
            </a:r>
            <a:endParaRPr lang="en-US" dirty="0"/>
          </a:p>
        </p:txBody>
      </p:sp>
    </p:spTree>
    <p:extLst>
      <p:ext uri="{BB962C8B-B14F-4D97-AF65-F5344CB8AC3E}">
        <p14:creationId xmlns:p14="http://schemas.microsoft.com/office/powerpoint/2010/main" val="2114006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3" name="Rectangle 2"/>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81200"/>
            <a:ext cx="4973926" cy="3796276"/>
          </a:xfrm>
          <a:prstGeom prst="rect">
            <a:avLst/>
          </a:prstGeom>
        </p:spPr>
      </p:pic>
      <p:sp>
        <p:nvSpPr>
          <p:cNvPr id="5" name="TextBox 4"/>
          <p:cNvSpPr txBox="1"/>
          <p:nvPr/>
        </p:nvSpPr>
        <p:spPr>
          <a:xfrm>
            <a:off x="304800" y="1285874"/>
            <a:ext cx="8001000" cy="461665"/>
          </a:xfrm>
          <a:prstGeom prst="rect">
            <a:avLst/>
          </a:prstGeom>
          <a:noFill/>
        </p:spPr>
        <p:txBody>
          <a:bodyPr wrap="square" rtlCol="0">
            <a:spAutoFit/>
          </a:bodyPr>
          <a:lstStyle/>
          <a:p>
            <a:r>
              <a:rPr lang="en-US" sz="2400" dirty="0" smtClean="0"/>
              <a:t>Experimental observed deterministic random motion</a:t>
            </a:r>
            <a:endParaRPr lang="en-US" sz="2400" dirty="0"/>
          </a:p>
        </p:txBody>
      </p:sp>
      <p:sp>
        <p:nvSpPr>
          <p:cNvPr id="6" name="TextBox 5"/>
          <p:cNvSpPr txBox="1"/>
          <p:nvPr/>
        </p:nvSpPr>
        <p:spPr>
          <a:xfrm>
            <a:off x="6334125" y="2286000"/>
            <a:ext cx="2667000" cy="2031325"/>
          </a:xfrm>
          <a:prstGeom prst="rect">
            <a:avLst/>
          </a:prstGeom>
          <a:noFill/>
        </p:spPr>
        <p:txBody>
          <a:bodyPr wrap="square" rtlCol="0">
            <a:spAutoFit/>
          </a:bodyPr>
          <a:lstStyle/>
          <a:p>
            <a:pPr marL="342900" indent="-342900">
              <a:lnSpc>
                <a:spcPct val="200000"/>
              </a:lnSpc>
              <a:buAutoNum type="alphaLcParenBoth"/>
            </a:pPr>
            <a:r>
              <a:rPr lang="en-US" sz="1400" dirty="0" smtClean="0"/>
              <a:t>Tuning voltage time series</a:t>
            </a:r>
          </a:p>
          <a:p>
            <a:pPr marL="342900" indent="-342900">
              <a:lnSpc>
                <a:spcPct val="200000"/>
              </a:lnSpc>
              <a:buAutoNum type="alphaLcParenBoth"/>
            </a:pPr>
            <a:endParaRPr lang="en-US" sz="1400" dirty="0" smtClean="0"/>
          </a:p>
          <a:p>
            <a:pPr marL="342900" indent="-342900">
              <a:buAutoNum type="alphaLcParenBoth"/>
            </a:pPr>
            <a:r>
              <a:rPr lang="en-US" sz="1400" dirty="0" smtClean="0"/>
              <a:t>Distribution function of displacement</a:t>
            </a:r>
          </a:p>
          <a:p>
            <a:pPr marL="342900" indent="-342900">
              <a:buAutoNum type="alphaLcParenBoth"/>
            </a:pPr>
            <a:endParaRPr lang="en-US" sz="1400" dirty="0" smtClean="0"/>
          </a:p>
          <a:p>
            <a:pPr marL="342900" indent="-342900">
              <a:lnSpc>
                <a:spcPct val="200000"/>
              </a:lnSpc>
              <a:buAutoNum type="alphaLcParenBoth"/>
            </a:pPr>
            <a:r>
              <a:rPr lang="en-US" sz="1400" dirty="0" smtClean="0"/>
              <a:t>Hurst exponent estimation</a:t>
            </a:r>
            <a:endParaRPr lang="en-US" sz="1400" dirty="0"/>
          </a:p>
        </p:txBody>
      </p:sp>
      <p:sp>
        <p:nvSpPr>
          <p:cNvPr id="7" name="TextBox 6"/>
          <p:cNvSpPr txBox="1"/>
          <p:nvPr/>
        </p:nvSpPr>
        <p:spPr>
          <a:xfrm>
            <a:off x="1219200" y="6019800"/>
            <a:ext cx="6248400" cy="400110"/>
          </a:xfrm>
          <a:prstGeom prst="rect">
            <a:avLst/>
          </a:prstGeom>
          <a:noFill/>
        </p:spPr>
        <p:txBody>
          <a:bodyPr wrap="square" rtlCol="0">
            <a:spAutoFit/>
          </a:bodyPr>
          <a:lstStyle/>
          <a:p>
            <a:r>
              <a:rPr lang="en-US" sz="2000" dirty="0" smtClean="0">
                <a:solidFill>
                  <a:srgbClr val="FF0000"/>
                </a:solidFill>
              </a:rPr>
              <a:t>The tuning signal exhibits Brownian motion!</a:t>
            </a:r>
            <a:endParaRPr lang="en-US" sz="2000" dirty="0">
              <a:solidFill>
                <a:srgbClr val="FF0000"/>
              </a:solidFill>
            </a:endParaRPr>
          </a:p>
        </p:txBody>
      </p:sp>
    </p:spTree>
    <p:extLst>
      <p:ext uri="{BB962C8B-B14F-4D97-AF65-F5344CB8AC3E}">
        <p14:creationId xmlns:p14="http://schemas.microsoft.com/office/powerpoint/2010/main" val="2189219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3" name="Rectangle 2"/>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905000"/>
            <a:ext cx="4447518" cy="2545480"/>
          </a:xfrm>
          <a:prstGeom prst="rect">
            <a:avLst/>
          </a:prstGeom>
        </p:spPr>
      </p:pic>
      <p:sp>
        <p:nvSpPr>
          <p:cNvPr id="6" name="TextBox 5"/>
          <p:cNvSpPr txBox="1"/>
          <p:nvPr/>
        </p:nvSpPr>
        <p:spPr>
          <a:xfrm>
            <a:off x="5943600" y="2362200"/>
            <a:ext cx="2590800" cy="1002197"/>
          </a:xfrm>
          <a:prstGeom prst="rect">
            <a:avLst/>
          </a:prstGeom>
          <a:noFill/>
        </p:spPr>
        <p:txBody>
          <a:bodyPr wrap="square" rtlCol="0">
            <a:spAutoFit/>
          </a:bodyPr>
          <a:lstStyle/>
          <a:p>
            <a:pPr>
              <a:lnSpc>
                <a:spcPct val="200000"/>
              </a:lnSpc>
            </a:pPr>
            <a:r>
              <a:rPr lang="en-US" sz="1600" dirty="0" smtClean="0"/>
              <a:t>Numerically computed</a:t>
            </a:r>
          </a:p>
          <a:p>
            <a:pPr>
              <a:lnSpc>
                <a:spcPct val="200000"/>
              </a:lnSpc>
            </a:pPr>
            <a:r>
              <a:rPr lang="en-US" sz="1600" dirty="0" smtClean="0"/>
              <a:t>Experimental estimated</a:t>
            </a:r>
            <a:endParaRPr lang="en-US" sz="1600" dirty="0"/>
          </a:p>
        </p:txBody>
      </p:sp>
      <p:sp>
        <p:nvSpPr>
          <p:cNvPr id="7" name="Rectangle 6"/>
          <p:cNvSpPr/>
          <p:nvPr/>
        </p:nvSpPr>
        <p:spPr>
          <a:xfrm>
            <a:off x="5791200" y="2667000"/>
            <a:ext cx="76200" cy="762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98495" y="2995065"/>
            <a:ext cx="261610" cy="369332"/>
          </a:xfrm>
          <a:prstGeom prst="rect">
            <a:avLst/>
          </a:prstGeom>
          <a:noFill/>
        </p:spPr>
        <p:txBody>
          <a:bodyPr wrap="none" rtlCol="0">
            <a:spAutoFit/>
          </a:bodyPr>
          <a:lstStyle/>
          <a:p>
            <a:r>
              <a:rPr lang="en-US" dirty="0" smtClean="0"/>
              <a:t>I</a:t>
            </a:r>
            <a:endParaRPr lang="en-US" dirty="0"/>
          </a:p>
        </p:txBody>
      </p:sp>
      <p:sp>
        <p:nvSpPr>
          <p:cNvPr id="9" name="TextBox 8"/>
          <p:cNvSpPr txBox="1"/>
          <p:nvPr/>
        </p:nvSpPr>
        <p:spPr>
          <a:xfrm>
            <a:off x="5685671" y="3025843"/>
            <a:ext cx="287258" cy="338554"/>
          </a:xfrm>
          <a:prstGeom prst="rect">
            <a:avLst/>
          </a:prstGeom>
          <a:noFill/>
        </p:spPr>
        <p:txBody>
          <a:bodyPr wrap="none" rtlCol="0">
            <a:spAutoFit/>
          </a:bodyPr>
          <a:lstStyle/>
          <a:p>
            <a:r>
              <a:rPr lang="en-US" sz="1600" dirty="0" smtClean="0"/>
              <a:t>*</a:t>
            </a:r>
            <a:endParaRPr lang="en-US" sz="1600" dirty="0"/>
          </a:p>
        </p:txBody>
      </p:sp>
      <p:sp>
        <p:nvSpPr>
          <p:cNvPr id="10" name="TextBox 9"/>
          <p:cNvSpPr txBox="1"/>
          <p:nvPr/>
        </p:nvSpPr>
        <p:spPr>
          <a:xfrm>
            <a:off x="685800" y="4800600"/>
            <a:ext cx="7848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tuning signal could exhibit fractional Brownian motion.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system shows the transition from anti-persistence to regular to persistence Brownian motion as the feedback gain R is varied</a:t>
            </a:r>
            <a:endParaRPr lang="en-US" dirty="0"/>
          </a:p>
        </p:txBody>
      </p:sp>
    </p:spTree>
    <p:extLst>
      <p:ext uri="{BB962C8B-B14F-4D97-AF65-F5344CB8AC3E}">
        <p14:creationId xmlns:p14="http://schemas.microsoft.com/office/powerpoint/2010/main" val="595987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3" name="Rectangle 2"/>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057400"/>
            <a:ext cx="3779208" cy="3547579"/>
          </a:xfrm>
          <a:prstGeom prst="rect">
            <a:avLst/>
          </a:prstGeom>
        </p:spPr>
      </p:pic>
      <p:sp>
        <p:nvSpPr>
          <p:cNvPr id="5" name="TextBox 4"/>
          <p:cNvSpPr txBox="1"/>
          <p:nvPr/>
        </p:nvSpPr>
        <p:spPr>
          <a:xfrm>
            <a:off x="304800" y="1285874"/>
            <a:ext cx="8001000" cy="461665"/>
          </a:xfrm>
          <a:prstGeom prst="rect">
            <a:avLst/>
          </a:prstGeom>
          <a:noFill/>
        </p:spPr>
        <p:txBody>
          <a:bodyPr wrap="square" rtlCol="0">
            <a:spAutoFit/>
          </a:bodyPr>
          <a:lstStyle/>
          <a:p>
            <a:r>
              <a:rPr lang="en-US" sz="2400" dirty="0" smtClean="0"/>
              <a:t>Synchronization of deterministic Brownian motions</a:t>
            </a:r>
            <a:endParaRPr lang="en-US" sz="2400" dirty="0"/>
          </a:p>
        </p:txBody>
      </p:sp>
      <p:sp>
        <p:nvSpPr>
          <p:cNvPr id="6" name="TextBox 5"/>
          <p:cNvSpPr txBox="1"/>
          <p:nvPr/>
        </p:nvSpPr>
        <p:spPr>
          <a:xfrm>
            <a:off x="533400" y="2324100"/>
            <a:ext cx="4572000" cy="646331"/>
          </a:xfrm>
          <a:prstGeom prst="rect">
            <a:avLst/>
          </a:prstGeom>
          <a:noFill/>
        </p:spPr>
        <p:txBody>
          <a:bodyPr wrap="square" rtlCol="0">
            <a:spAutoFit/>
          </a:bodyPr>
          <a:lstStyle/>
          <a:p>
            <a:pPr marL="285750" indent="-285750">
              <a:buFont typeface="Arial" pitchFamily="34" charset="0"/>
              <a:buChar char="•"/>
            </a:pPr>
            <a:r>
              <a:rPr lang="en-US" dirty="0" smtClean="0"/>
              <a:t>Unidirectional coupling in the baseband</a:t>
            </a:r>
          </a:p>
          <a:p>
            <a:pPr marL="285750" indent="-285750">
              <a:buFont typeface="Arial" pitchFamily="34" charset="0"/>
              <a:buChar char="•"/>
            </a:pPr>
            <a:r>
              <a:rPr lang="en-US" dirty="0" smtClean="0"/>
              <a:t>System equations</a:t>
            </a:r>
            <a:endParaRPr lang="en-US" dirty="0"/>
          </a:p>
        </p:txBody>
      </p:sp>
      <p:sp>
        <p:nvSpPr>
          <p:cNvPr id="7" name="TextBox 6"/>
          <p:cNvSpPr txBox="1"/>
          <p:nvPr/>
        </p:nvSpPr>
        <p:spPr>
          <a:xfrm>
            <a:off x="5181600" y="2895600"/>
            <a:ext cx="756938" cy="338554"/>
          </a:xfrm>
          <a:prstGeom prst="rect">
            <a:avLst/>
          </a:prstGeom>
          <a:noFill/>
        </p:spPr>
        <p:txBody>
          <a:bodyPr wrap="none" rtlCol="0">
            <a:spAutoFit/>
          </a:bodyPr>
          <a:lstStyle/>
          <a:p>
            <a:r>
              <a:rPr lang="en-US" sz="1600" dirty="0" smtClean="0">
                <a:solidFill>
                  <a:schemeClr val="tx2">
                    <a:lumMod val="60000"/>
                    <a:lumOff val="40000"/>
                  </a:schemeClr>
                </a:solidFill>
              </a:rPr>
              <a:t>Master</a:t>
            </a:r>
            <a:endParaRPr lang="en-US" sz="1600" dirty="0">
              <a:solidFill>
                <a:schemeClr val="tx2">
                  <a:lumMod val="60000"/>
                  <a:lumOff val="40000"/>
                </a:schemeClr>
              </a:solidFill>
            </a:endParaRPr>
          </a:p>
        </p:txBody>
      </p:sp>
      <p:sp>
        <p:nvSpPr>
          <p:cNvPr id="8" name="TextBox 7"/>
          <p:cNvSpPr txBox="1"/>
          <p:nvPr/>
        </p:nvSpPr>
        <p:spPr>
          <a:xfrm>
            <a:off x="5181600" y="4724400"/>
            <a:ext cx="641522" cy="338554"/>
          </a:xfrm>
          <a:prstGeom prst="rect">
            <a:avLst/>
          </a:prstGeom>
          <a:noFill/>
        </p:spPr>
        <p:txBody>
          <a:bodyPr wrap="none" rtlCol="0">
            <a:spAutoFit/>
          </a:bodyPr>
          <a:lstStyle/>
          <a:p>
            <a:r>
              <a:rPr lang="en-US" sz="1600" dirty="0" smtClean="0">
                <a:solidFill>
                  <a:schemeClr val="tx2">
                    <a:lumMod val="60000"/>
                    <a:lumOff val="40000"/>
                  </a:schemeClr>
                </a:solidFill>
              </a:rPr>
              <a:t>Slave</a:t>
            </a:r>
            <a:endParaRPr lang="en-US" sz="1600" dirty="0">
              <a:solidFill>
                <a:schemeClr val="tx2">
                  <a:lumMod val="60000"/>
                  <a:lumOff val="40000"/>
                </a:schemeClr>
              </a:solidFill>
            </a:endParaRPr>
          </a:p>
        </p:txBody>
      </p:sp>
      <p:sp>
        <p:nvSpPr>
          <p:cNvPr id="9" name="TextBox 8"/>
          <p:cNvSpPr txBox="1"/>
          <p:nvPr/>
        </p:nvSpPr>
        <p:spPr>
          <a:xfrm>
            <a:off x="533400" y="4432012"/>
            <a:ext cx="3810000" cy="923330"/>
          </a:xfrm>
          <a:prstGeom prst="rect">
            <a:avLst/>
          </a:prstGeom>
          <a:noFill/>
        </p:spPr>
        <p:txBody>
          <a:bodyPr wrap="square" rtlCol="0">
            <a:spAutoFit/>
          </a:bodyPr>
          <a:lstStyle/>
          <a:p>
            <a:pPr marL="285750" indent="-285750">
              <a:buFont typeface="Arial" pitchFamily="34" charset="0"/>
              <a:buChar char="•"/>
            </a:pPr>
            <a:r>
              <a:rPr lang="en-US" dirty="0" smtClean="0"/>
              <a:t>The systems are allowed to come to the statistically steady states before the coupling is turned on</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708848944"/>
              </p:ext>
            </p:extLst>
          </p:nvPr>
        </p:nvGraphicFramePr>
        <p:xfrm>
          <a:off x="914400" y="3305175"/>
          <a:ext cx="2100263" cy="352425"/>
        </p:xfrm>
        <a:graphic>
          <a:graphicData uri="http://schemas.openxmlformats.org/presentationml/2006/ole">
            <mc:AlternateContent xmlns:mc="http://schemas.openxmlformats.org/markup-compatibility/2006">
              <mc:Choice xmlns:v="urn:schemas-microsoft-com:vml" Requires="v">
                <p:oleObj spid="_x0000_s45126" name="Equation" r:id="rId4" imgW="1663560" imgH="279360" progId="Equation.DSMT4">
                  <p:embed/>
                </p:oleObj>
              </mc:Choice>
              <mc:Fallback>
                <p:oleObj name="Equation" r:id="rId4" imgW="1663560" imgH="279360" progId="Equation.DSMT4">
                  <p:embed/>
                  <p:pic>
                    <p:nvPicPr>
                      <p:cNvPr id="0" name=""/>
                      <p:cNvPicPr/>
                      <p:nvPr/>
                    </p:nvPicPr>
                    <p:blipFill>
                      <a:blip r:embed="rId5"/>
                      <a:stretch>
                        <a:fillRect/>
                      </a:stretch>
                    </p:blipFill>
                    <p:spPr>
                      <a:xfrm>
                        <a:off x="914400" y="3305175"/>
                        <a:ext cx="2100263" cy="3524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894343"/>
              </p:ext>
            </p:extLst>
          </p:nvPr>
        </p:nvGraphicFramePr>
        <p:xfrm>
          <a:off x="919163" y="3844925"/>
          <a:ext cx="4033837" cy="346075"/>
        </p:xfrm>
        <a:graphic>
          <a:graphicData uri="http://schemas.openxmlformats.org/presentationml/2006/ole">
            <mc:AlternateContent xmlns:mc="http://schemas.openxmlformats.org/markup-compatibility/2006">
              <mc:Choice xmlns:v="urn:schemas-microsoft-com:vml" Requires="v">
                <p:oleObj spid="_x0000_s45127" name="Equation" r:id="rId6" imgW="3251160" imgH="279360" progId="Equation.DSMT4">
                  <p:embed/>
                </p:oleObj>
              </mc:Choice>
              <mc:Fallback>
                <p:oleObj name="Equation" r:id="rId6" imgW="3251160" imgH="279360" progId="Equation.DSMT4">
                  <p:embed/>
                  <p:pic>
                    <p:nvPicPr>
                      <p:cNvPr id="0" name=""/>
                      <p:cNvPicPr/>
                      <p:nvPr/>
                    </p:nvPicPr>
                    <p:blipFill>
                      <a:blip r:embed="rId7"/>
                      <a:stretch>
                        <a:fillRect/>
                      </a:stretch>
                    </p:blipFill>
                    <p:spPr>
                      <a:xfrm>
                        <a:off x="919163" y="3844925"/>
                        <a:ext cx="4033837" cy="346075"/>
                      </a:xfrm>
                      <a:prstGeom prst="rect">
                        <a:avLst/>
                      </a:prstGeom>
                    </p:spPr>
                  </p:pic>
                </p:oleObj>
              </mc:Fallback>
            </mc:AlternateContent>
          </a:graphicData>
        </a:graphic>
      </p:graphicFrame>
    </p:spTree>
    <p:extLst>
      <p:ext uri="{BB962C8B-B14F-4D97-AF65-F5344CB8AC3E}">
        <p14:creationId xmlns:p14="http://schemas.microsoft.com/office/powerpoint/2010/main" val="2294881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3" name="Rectangle 2"/>
          <p:cNvSpPr>
            <a:spLocks noChangeAspect="1"/>
          </p:cNvSpPr>
          <p:nvPr/>
        </p:nvSpPr>
        <p:spPr>
          <a:xfrm>
            <a:off x="6324600" y="67270"/>
            <a:ext cx="3352800" cy="923330"/>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b="1" dirty="0" smtClean="0"/>
              <a:t>Complex dynamics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47538"/>
            <a:ext cx="3977199" cy="3727061"/>
          </a:xfrm>
          <a:prstGeom prst="rect">
            <a:avLst/>
          </a:prstGeom>
        </p:spPr>
      </p:pic>
      <p:sp>
        <p:nvSpPr>
          <p:cNvPr id="5" name="TextBox 4"/>
          <p:cNvSpPr txBox="1"/>
          <p:nvPr/>
        </p:nvSpPr>
        <p:spPr>
          <a:xfrm>
            <a:off x="251260" y="1143000"/>
            <a:ext cx="2796740" cy="461665"/>
          </a:xfrm>
          <a:prstGeom prst="rect">
            <a:avLst/>
          </a:prstGeom>
          <a:noFill/>
        </p:spPr>
        <p:txBody>
          <a:bodyPr wrap="square" rtlCol="0">
            <a:spAutoFit/>
          </a:bodyPr>
          <a:lstStyle/>
          <a:p>
            <a:r>
              <a:rPr lang="en-US" sz="2400" dirty="0" smtClean="0"/>
              <a:t>Simulation results</a:t>
            </a:r>
            <a:endParaRPr lang="en-US" sz="2400" dirty="0"/>
          </a:p>
        </p:txBody>
      </p:sp>
      <p:sp>
        <p:nvSpPr>
          <p:cNvPr id="6" name="TextBox 5"/>
          <p:cNvSpPr txBox="1"/>
          <p:nvPr/>
        </p:nvSpPr>
        <p:spPr>
          <a:xfrm>
            <a:off x="1649630" y="5619750"/>
            <a:ext cx="6046570" cy="1323439"/>
          </a:xfrm>
          <a:prstGeom prst="rect">
            <a:avLst/>
          </a:prstGeom>
          <a:noFill/>
        </p:spPr>
        <p:txBody>
          <a:bodyPr wrap="square" rtlCol="0">
            <a:spAutoFit/>
          </a:bodyPr>
          <a:lstStyle/>
          <a:p>
            <a:pPr marL="285750" indent="-285750" algn="just">
              <a:buFont typeface="Arial" pitchFamily="34" charset="0"/>
              <a:buChar char="•"/>
            </a:pPr>
            <a:r>
              <a:rPr lang="en-US" sz="1600" dirty="0" smtClean="0"/>
              <a:t>The master system could drives the slave system to behave similarly at different cycle of nonlinearity.</a:t>
            </a:r>
          </a:p>
          <a:p>
            <a:pPr algn="just"/>
            <a:endParaRPr lang="en-US" sz="1600" dirty="0" smtClean="0"/>
          </a:p>
          <a:p>
            <a:pPr marL="285750" indent="-285750" algn="just">
              <a:buFont typeface="Arial" pitchFamily="34" charset="0"/>
              <a:buChar char="•"/>
            </a:pPr>
            <a:r>
              <a:rPr lang="en-US" sz="1600" dirty="0" smtClean="0"/>
              <a:t>The synchronization is stable.</a:t>
            </a:r>
          </a:p>
          <a:p>
            <a:pPr algn="just"/>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36299"/>
            <a:ext cx="2596644" cy="1600200"/>
          </a:xfrm>
          <a:prstGeom prst="rect">
            <a:avLst/>
          </a:prstGeom>
        </p:spPr>
      </p:pic>
      <p:sp>
        <p:nvSpPr>
          <p:cNvPr id="8" name="TextBox 7"/>
          <p:cNvSpPr txBox="1"/>
          <p:nvPr/>
        </p:nvSpPr>
        <p:spPr>
          <a:xfrm>
            <a:off x="5940879" y="3472568"/>
            <a:ext cx="3203121" cy="276999"/>
          </a:xfrm>
          <a:prstGeom prst="rect">
            <a:avLst/>
          </a:prstGeom>
          <a:noFill/>
        </p:spPr>
        <p:txBody>
          <a:bodyPr wrap="none" rtlCol="0">
            <a:spAutoFit/>
          </a:bodyPr>
          <a:lstStyle/>
          <a:p>
            <a:r>
              <a:rPr lang="en-US" sz="1200" dirty="0" smtClean="0"/>
              <a:t>Evolution of synchronization perturbation vector</a:t>
            </a:r>
            <a:endParaRPr lang="en-US" sz="1200" dirty="0"/>
          </a:p>
        </p:txBody>
      </p:sp>
    </p:spTree>
    <p:extLst>
      <p:ext uri="{BB962C8B-B14F-4D97-AF65-F5344CB8AC3E}">
        <p14:creationId xmlns:p14="http://schemas.microsoft.com/office/powerpoint/2010/main" val="2464656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spect="1"/>
          </p:cNvSpPr>
          <p:nvPr>
            <p:ph type="title"/>
          </p:nvPr>
        </p:nvSpPr>
        <p:spPr>
          <a:xfrm>
            <a:off x="76200" y="152400"/>
            <a:ext cx="5935640" cy="762000"/>
          </a:xfrm>
          <a:solidFill>
            <a:schemeClr val="accent1"/>
          </a:solidFill>
        </p:spPr>
        <p:txBody>
          <a:bodyPr>
            <a:noAutofit/>
          </a:bodyPr>
          <a:lstStyle/>
          <a:p>
            <a:pPr algn="l"/>
            <a:r>
              <a:rPr lang="en-US" sz="2800" dirty="0" smtClean="0">
                <a:solidFill>
                  <a:schemeClr val="bg1"/>
                </a:solidFill>
                <a:latin typeface="+mn-lt"/>
              </a:rPr>
              <a:t>Microwave time-delayed feedback loop:</a:t>
            </a:r>
            <a:endParaRPr lang="en-US" sz="2800" dirty="0">
              <a:solidFill>
                <a:schemeClr val="bg1"/>
              </a:solidFill>
              <a:latin typeface="+mn-lt"/>
            </a:endParaRPr>
          </a:p>
        </p:txBody>
      </p:sp>
      <p:sp>
        <p:nvSpPr>
          <p:cNvPr id="7" name="Rectangle 6"/>
          <p:cNvSpPr>
            <a:spLocks noChangeAspect="1"/>
          </p:cNvSpPr>
          <p:nvPr/>
        </p:nvSpPr>
        <p:spPr>
          <a:xfrm>
            <a:off x="6324600" y="67270"/>
            <a:ext cx="33528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Experimental</a:t>
            </a:r>
            <a:r>
              <a:rPr lang="en-US" b="1" dirty="0" smtClean="0">
                <a:solidFill>
                  <a:schemeClr val="tx1">
                    <a:alpha val="55000"/>
                  </a:schemeClr>
                </a:solidFill>
              </a:rPr>
              <a:t> </a:t>
            </a:r>
            <a:r>
              <a:rPr lang="en-US" dirty="0" smtClean="0">
                <a:solidFill>
                  <a:schemeClr val="tx1">
                    <a:alpha val="55000"/>
                  </a:schemeClr>
                </a:solidFill>
              </a:rPr>
              <a:t>setup</a:t>
            </a:r>
          </a:p>
          <a:p>
            <a:pPr marL="285750" indent="-285750">
              <a:buFont typeface="Wingdings" pitchFamily="2" charset="2"/>
              <a:buChar char="§"/>
            </a:pPr>
            <a:r>
              <a:rPr lang="en-US" dirty="0" smtClean="0">
                <a:solidFill>
                  <a:schemeClr val="tx1">
                    <a:alpha val="55000"/>
                  </a:schemeClr>
                </a:solidFill>
              </a:rPr>
              <a:t>Mathematical model</a:t>
            </a:r>
          </a:p>
          <a:p>
            <a:pPr marL="285750" indent="-285750">
              <a:buFont typeface="Wingdings" pitchFamily="2" charset="2"/>
              <a:buChar char="§"/>
            </a:pPr>
            <a:r>
              <a:rPr lang="en-US" sz="2000" b="1" dirty="0" smtClean="0"/>
              <a:t>Complex dynamics</a:t>
            </a: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904999"/>
            <a:ext cx="4248561" cy="3206231"/>
          </a:xfrm>
          <a:prstGeom prst="rect">
            <a:avLst/>
          </a:prstGeom>
        </p:spPr>
      </p:pic>
      <p:sp>
        <p:nvSpPr>
          <p:cNvPr id="9" name="TextBox 8"/>
          <p:cNvSpPr txBox="1"/>
          <p:nvPr/>
        </p:nvSpPr>
        <p:spPr>
          <a:xfrm>
            <a:off x="964634" y="1795046"/>
            <a:ext cx="2159566" cy="338554"/>
          </a:xfrm>
          <a:prstGeom prst="rect">
            <a:avLst/>
          </a:prstGeom>
          <a:noFill/>
        </p:spPr>
        <p:txBody>
          <a:bodyPr wrap="none" rtlCol="0">
            <a:spAutoFit/>
          </a:bodyPr>
          <a:lstStyle/>
          <a:p>
            <a:r>
              <a:rPr lang="en-US" sz="1600" dirty="0" smtClean="0"/>
              <a:t>Synchronization error </a:t>
            </a:r>
            <a:r>
              <a:rPr lang="en-US" sz="1600" i="1" dirty="0" smtClean="0">
                <a:latin typeface="Symbol" pitchFamily="18" charset="2"/>
              </a:rPr>
              <a:t>s</a:t>
            </a:r>
            <a:endParaRPr lang="en-US" sz="1600" i="1"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885645511"/>
              </p:ext>
            </p:extLst>
          </p:nvPr>
        </p:nvGraphicFramePr>
        <p:xfrm>
          <a:off x="749300" y="2286000"/>
          <a:ext cx="2530475" cy="914400"/>
        </p:xfrm>
        <a:graphic>
          <a:graphicData uri="http://schemas.openxmlformats.org/presentationml/2006/ole">
            <mc:AlternateContent xmlns:mc="http://schemas.openxmlformats.org/markup-compatibility/2006">
              <mc:Choice xmlns:v="urn:schemas-microsoft-com:vml" Requires="v">
                <p:oleObj spid="_x0000_s46187" name="Equation" r:id="rId4" imgW="2108160" imgH="761760" progId="Equation.DSMT4">
                  <p:embed/>
                </p:oleObj>
              </mc:Choice>
              <mc:Fallback>
                <p:oleObj name="Equation" r:id="rId4" imgW="2108160" imgH="761760" progId="Equation.DSMT4">
                  <p:embed/>
                  <p:pic>
                    <p:nvPicPr>
                      <p:cNvPr id="0" name=""/>
                      <p:cNvPicPr/>
                      <p:nvPr/>
                    </p:nvPicPr>
                    <p:blipFill>
                      <a:blip r:embed="rId5"/>
                      <a:stretch>
                        <a:fillRect/>
                      </a:stretch>
                    </p:blipFill>
                    <p:spPr>
                      <a:xfrm>
                        <a:off x="749300" y="2286000"/>
                        <a:ext cx="2530475" cy="914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89475315"/>
              </p:ext>
            </p:extLst>
          </p:nvPr>
        </p:nvGraphicFramePr>
        <p:xfrm>
          <a:off x="1101725" y="4137025"/>
          <a:ext cx="2132013" cy="333375"/>
        </p:xfrm>
        <a:graphic>
          <a:graphicData uri="http://schemas.openxmlformats.org/presentationml/2006/ole">
            <mc:AlternateContent xmlns:mc="http://schemas.openxmlformats.org/markup-compatibility/2006">
              <mc:Choice xmlns:v="urn:schemas-microsoft-com:vml" Requires="v">
                <p:oleObj spid="_x0000_s46188" name="Equation" r:id="rId6" imgW="1625400" imgH="253800" progId="Equation.DSMT4">
                  <p:embed/>
                </p:oleObj>
              </mc:Choice>
              <mc:Fallback>
                <p:oleObj name="Equation" r:id="rId6" imgW="1625400" imgH="253800" progId="Equation.DSMT4">
                  <p:embed/>
                  <p:pic>
                    <p:nvPicPr>
                      <p:cNvPr id="0" name=""/>
                      <p:cNvPicPr/>
                      <p:nvPr/>
                    </p:nvPicPr>
                    <p:blipFill>
                      <a:blip r:embed="rId7"/>
                      <a:stretch>
                        <a:fillRect/>
                      </a:stretch>
                    </p:blipFill>
                    <p:spPr>
                      <a:xfrm>
                        <a:off x="1101725" y="4137025"/>
                        <a:ext cx="2132013" cy="3333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35710568"/>
              </p:ext>
            </p:extLst>
          </p:nvPr>
        </p:nvGraphicFramePr>
        <p:xfrm>
          <a:off x="1143000" y="4546600"/>
          <a:ext cx="2047240" cy="330200"/>
        </p:xfrm>
        <a:graphic>
          <a:graphicData uri="http://schemas.openxmlformats.org/presentationml/2006/ole">
            <mc:AlternateContent xmlns:mc="http://schemas.openxmlformats.org/markup-compatibility/2006">
              <mc:Choice xmlns:v="urn:schemas-microsoft-com:vml" Requires="v">
                <p:oleObj spid="_x0000_s46189" name="Equation" r:id="rId8" imgW="1574640" imgH="253800" progId="Equation.DSMT4">
                  <p:embed/>
                </p:oleObj>
              </mc:Choice>
              <mc:Fallback>
                <p:oleObj name="Equation" r:id="rId8" imgW="1574640" imgH="253800" progId="Equation.DSMT4">
                  <p:embed/>
                  <p:pic>
                    <p:nvPicPr>
                      <p:cNvPr id="0" name=""/>
                      <p:cNvPicPr/>
                      <p:nvPr/>
                    </p:nvPicPr>
                    <p:blipFill>
                      <a:blip r:embed="rId9"/>
                      <a:stretch>
                        <a:fillRect/>
                      </a:stretch>
                    </p:blipFill>
                    <p:spPr>
                      <a:xfrm>
                        <a:off x="1143000" y="4546600"/>
                        <a:ext cx="2047240" cy="330200"/>
                      </a:xfrm>
                      <a:prstGeom prst="rect">
                        <a:avLst/>
                      </a:prstGeom>
                    </p:spPr>
                  </p:pic>
                </p:oleObj>
              </mc:Fallback>
            </mc:AlternateContent>
          </a:graphicData>
        </a:graphic>
      </p:graphicFrame>
      <p:sp>
        <p:nvSpPr>
          <p:cNvPr id="13" name="TextBox 12"/>
          <p:cNvSpPr txBox="1"/>
          <p:nvPr/>
        </p:nvSpPr>
        <p:spPr>
          <a:xfrm>
            <a:off x="838200" y="3653909"/>
            <a:ext cx="864339" cy="369332"/>
          </a:xfrm>
          <a:prstGeom prst="rect">
            <a:avLst/>
          </a:prstGeom>
          <a:noFill/>
        </p:spPr>
        <p:txBody>
          <a:bodyPr wrap="none" rtlCol="0">
            <a:spAutoFit/>
          </a:bodyPr>
          <a:lstStyle/>
          <a:p>
            <a:r>
              <a:rPr lang="en-US" dirty="0" smtClean="0"/>
              <a:t>Where:</a:t>
            </a:r>
            <a:endParaRPr lang="en-US" dirty="0"/>
          </a:p>
        </p:txBody>
      </p:sp>
      <p:sp>
        <p:nvSpPr>
          <p:cNvPr id="14" name="TextBox 13"/>
          <p:cNvSpPr txBox="1"/>
          <p:nvPr/>
        </p:nvSpPr>
        <p:spPr>
          <a:xfrm>
            <a:off x="1447800" y="5715000"/>
            <a:ext cx="7162800" cy="400110"/>
          </a:xfrm>
          <a:prstGeom prst="rect">
            <a:avLst/>
          </a:prstGeom>
          <a:noFill/>
        </p:spPr>
        <p:txBody>
          <a:bodyPr wrap="square" rtlCol="0">
            <a:spAutoFit/>
          </a:bodyPr>
          <a:lstStyle/>
          <a:p>
            <a:r>
              <a:rPr lang="en-US" sz="2000" dirty="0" smtClean="0"/>
              <a:t>The synchronization ranges depends on the feedback strength R.</a:t>
            </a:r>
            <a:endParaRPr lang="en-US" sz="2000" dirty="0"/>
          </a:p>
        </p:txBody>
      </p:sp>
      <p:sp>
        <p:nvSpPr>
          <p:cNvPr id="15" name="TextBox 14"/>
          <p:cNvSpPr txBox="1"/>
          <p:nvPr/>
        </p:nvSpPr>
        <p:spPr>
          <a:xfrm>
            <a:off x="251260" y="1143000"/>
            <a:ext cx="2796740" cy="461665"/>
          </a:xfrm>
          <a:prstGeom prst="rect">
            <a:avLst/>
          </a:prstGeom>
          <a:noFill/>
        </p:spPr>
        <p:txBody>
          <a:bodyPr wrap="square" rtlCol="0">
            <a:spAutoFit/>
          </a:bodyPr>
          <a:lstStyle/>
          <a:p>
            <a:r>
              <a:rPr lang="en-US" sz="2400" dirty="0" smtClean="0"/>
              <a:t>Simulation results</a:t>
            </a:r>
            <a:endParaRPr lang="en-US" sz="2400" dirty="0"/>
          </a:p>
        </p:txBody>
      </p:sp>
    </p:spTree>
    <p:extLst>
      <p:ext uri="{BB962C8B-B14F-4D97-AF65-F5344CB8AC3E}">
        <p14:creationId xmlns:p14="http://schemas.microsoft.com/office/powerpoint/2010/main" val="679021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133600"/>
            <a:ext cx="7162800" cy="2031325"/>
          </a:xfrm>
          <a:prstGeom prst="rect">
            <a:avLst/>
          </a:prstGeom>
          <a:noFill/>
        </p:spPr>
        <p:txBody>
          <a:bodyPr wrap="square" rtlCol="0">
            <a:spAutoFit/>
          </a:bodyPr>
          <a:lstStyle/>
          <a:p>
            <a:pPr marL="285750" indent="-285750">
              <a:lnSpc>
                <a:spcPct val="150000"/>
              </a:lnSpc>
              <a:buFont typeface="Courier New" pitchFamily="49" charset="0"/>
              <a:buChar char="o"/>
            </a:pPr>
            <a:r>
              <a:rPr lang="en-US" sz="2800" dirty="0"/>
              <a:t>Range and velocity sensor</a:t>
            </a:r>
          </a:p>
          <a:p>
            <a:pPr marL="285750" indent="-285750">
              <a:lnSpc>
                <a:spcPct val="150000"/>
              </a:lnSpc>
              <a:buFont typeface="Courier New" pitchFamily="49" charset="0"/>
              <a:buChar char="o"/>
            </a:pPr>
            <a:r>
              <a:rPr lang="en-US" sz="2800" dirty="0" smtClean="0"/>
              <a:t>Random number generator</a:t>
            </a:r>
          </a:p>
          <a:p>
            <a:pPr marL="285750" indent="-285750">
              <a:lnSpc>
                <a:spcPct val="150000"/>
              </a:lnSpc>
              <a:buFont typeface="Courier New" pitchFamily="49" charset="0"/>
              <a:buChar char="o"/>
            </a:pPr>
            <a:r>
              <a:rPr lang="en-US" sz="2800" dirty="0" smtClean="0"/>
              <a:t>GPS: </a:t>
            </a:r>
            <a:r>
              <a:rPr lang="en-US" sz="2000" dirty="0" smtClean="0"/>
              <a:t>using PLL to track FM microwave chaotic signal</a:t>
            </a:r>
            <a:endParaRPr lang="en-US" sz="2800" dirty="0" smtClean="0"/>
          </a:p>
        </p:txBody>
      </p:sp>
      <p:sp>
        <p:nvSpPr>
          <p:cNvPr id="5" name="Title 1"/>
          <p:cNvSpPr>
            <a:spLocks noGrp="1" noChangeAspect="1"/>
          </p:cNvSpPr>
          <p:nvPr>
            <p:ph type="title"/>
          </p:nvPr>
        </p:nvSpPr>
        <p:spPr>
          <a:xfrm>
            <a:off x="609600" y="152400"/>
            <a:ext cx="4023360" cy="914400"/>
          </a:xfrm>
          <a:solidFill>
            <a:schemeClr val="accent1"/>
          </a:solidFill>
        </p:spPr>
        <p:txBody>
          <a:bodyPr>
            <a:noAutofit/>
          </a:bodyPr>
          <a:lstStyle/>
          <a:p>
            <a:pPr algn="l"/>
            <a:r>
              <a:rPr lang="en-US" sz="3200" dirty="0" smtClean="0">
                <a:solidFill>
                  <a:schemeClr val="bg1"/>
                </a:solidFill>
                <a:latin typeface="+mn-lt"/>
              </a:rPr>
              <a:t>Potential Applications</a:t>
            </a:r>
            <a:endParaRPr lang="en-US" sz="3200" dirty="0">
              <a:solidFill>
                <a:schemeClr val="bg1"/>
              </a:solidFill>
              <a:latin typeface="+mn-lt"/>
            </a:endParaRPr>
          </a:p>
        </p:txBody>
      </p:sp>
    </p:spTree>
    <p:extLst>
      <p:ext uri="{BB962C8B-B14F-4D97-AF65-F5344CB8AC3E}">
        <p14:creationId xmlns:p14="http://schemas.microsoft.com/office/powerpoint/2010/main" val="4217118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2634212"/>
            <a:ext cx="3663043" cy="1790700"/>
          </a:xfrm>
        </p:spPr>
      </p:pic>
      <p:sp>
        <p:nvSpPr>
          <p:cNvPr id="6" name="TextBox 5"/>
          <p:cNvSpPr txBox="1"/>
          <p:nvPr/>
        </p:nvSpPr>
        <p:spPr>
          <a:xfrm>
            <a:off x="762000" y="4629835"/>
            <a:ext cx="3200400" cy="276999"/>
          </a:xfrm>
          <a:prstGeom prst="rect">
            <a:avLst/>
          </a:prstGeom>
          <a:noFill/>
        </p:spPr>
        <p:txBody>
          <a:bodyPr wrap="square" rtlCol="0">
            <a:spAutoFit/>
          </a:bodyPr>
          <a:lstStyle/>
          <a:p>
            <a:r>
              <a:rPr lang="en-US" sz="1200" dirty="0" smtClean="0">
                <a:solidFill>
                  <a:prstClr val="black"/>
                </a:solidFill>
              </a:rPr>
              <a:t>Pulse radar system -</a:t>
            </a:r>
            <a:r>
              <a:rPr lang="en-US" sz="1200" i="1" dirty="0" smtClean="0">
                <a:solidFill>
                  <a:prstClr val="black"/>
                </a:solidFill>
              </a:rPr>
              <a:t> Wikipedia</a:t>
            </a:r>
            <a:endParaRPr lang="en-US" sz="1200" i="1" dirty="0">
              <a:solidFill>
                <a:prstClr val="black"/>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590800"/>
            <a:ext cx="3836209" cy="1981200"/>
          </a:xfrm>
          <a:prstGeom prst="rect">
            <a:avLst/>
          </a:prstGeom>
        </p:spPr>
      </p:pic>
      <p:sp>
        <p:nvSpPr>
          <p:cNvPr id="10" name="TextBox 9"/>
          <p:cNvSpPr txBox="1"/>
          <p:nvPr/>
        </p:nvSpPr>
        <p:spPr>
          <a:xfrm>
            <a:off x="5105400" y="4615427"/>
            <a:ext cx="3200400" cy="276999"/>
          </a:xfrm>
          <a:prstGeom prst="rect">
            <a:avLst/>
          </a:prstGeom>
          <a:noFill/>
        </p:spPr>
        <p:txBody>
          <a:bodyPr wrap="square" rtlCol="0">
            <a:spAutoFit/>
          </a:bodyPr>
          <a:lstStyle/>
          <a:p>
            <a:r>
              <a:rPr lang="en-US" sz="1200" dirty="0" smtClean="0">
                <a:solidFill>
                  <a:prstClr val="black"/>
                </a:solidFill>
              </a:rPr>
              <a:t>Doppler radar-</a:t>
            </a:r>
            <a:r>
              <a:rPr lang="en-US" sz="1200" i="1" dirty="0" smtClean="0">
                <a:solidFill>
                  <a:prstClr val="black"/>
                </a:solidFill>
              </a:rPr>
              <a:t> Wikipedia</a:t>
            </a:r>
            <a:endParaRPr lang="en-US" sz="1200" i="1" dirty="0">
              <a:solidFill>
                <a:prstClr val="black"/>
              </a:solidFill>
            </a:endParaRPr>
          </a:p>
        </p:txBody>
      </p:sp>
      <p:sp>
        <p:nvSpPr>
          <p:cNvPr id="9" name="TextBox 8"/>
          <p:cNvSpPr txBox="1"/>
          <p:nvPr/>
        </p:nvSpPr>
        <p:spPr>
          <a:xfrm>
            <a:off x="762000" y="1828800"/>
            <a:ext cx="7924800" cy="400110"/>
          </a:xfrm>
          <a:prstGeom prst="rect">
            <a:avLst/>
          </a:prstGeom>
          <a:noFill/>
        </p:spPr>
        <p:txBody>
          <a:bodyPr wrap="square" rtlCol="0">
            <a:spAutoFit/>
          </a:bodyPr>
          <a:lstStyle/>
          <a:p>
            <a:r>
              <a:rPr lang="en-US" sz="2000" dirty="0" smtClean="0">
                <a:solidFill>
                  <a:prstClr val="black"/>
                </a:solidFill>
              </a:rPr>
              <a:t>Objective: Unambiguously determine position and velocity of a target.</a:t>
            </a:r>
            <a:endParaRPr lang="en-US" sz="2000" dirty="0">
              <a:solidFill>
                <a:prstClr val="black"/>
              </a:solidFill>
            </a:endParaRPr>
          </a:p>
        </p:txBody>
      </p:sp>
      <p:sp>
        <p:nvSpPr>
          <p:cNvPr id="12" name="TextBox 11"/>
          <p:cNvSpPr txBox="1"/>
          <p:nvPr/>
        </p:nvSpPr>
        <p:spPr>
          <a:xfrm>
            <a:off x="1200150" y="5562600"/>
            <a:ext cx="5667703" cy="461665"/>
          </a:xfrm>
          <a:prstGeom prst="rect">
            <a:avLst/>
          </a:prstGeom>
          <a:noFill/>
        </p:spPr>
        <p:txBody>
          <a:bodyPr wrap="square" rtlCol="0">
            <a:spAutoFit/>
          </a:bodyPr>
          <a:lstStyle/>
          <a:p>
            <a:r>
              <a:rPr lang="en-US" sz="2400" dirty="0" smtClean="0">
                <a:solidFill>
                  <a:srgbClr val="FF0000"/>
                </a:solidFill>
              </a:rPr>
              <a:t>Can we use the FM chaotic signal for S(t)?</a:t>
            </a:r>
            <a:endParaRPr lang="en-US" sz="2400" dirty="0">
              <a:solidFill>
                <a:srgbClr val="FF0000"/>
              </a:solidFill>
            </a:endParaRPr>
          </a:p>
        </p:txBody>
      </p:sp>
      <p:sp>
        <p:nvSpPr>
          <p:cNvPr id="11" name="TextBox 10"/>
          <p:cNvSpPr txBox="1"/>
          <p:nvPr/>
        </p:nvSpPr>
        <p:spPr>
          <a:xfrm>
            <a:off x="1219200" y="3615559"/>
            <a:ext cx="914400" cy="381000"/>
          </a:xfrm>
          <a:prstGeom prst="rect">
            <a:avLst/>
          </a:prstGeom>
          <a:noFill/>
        </p:spPr>
        <p:txBody>
          <a:bodyPr wrap="square" rtlCol="0">
            <a:spAutoFit/>
          </a:bodyPr>
          <a:lstStyle/>
          <a:p>
            <a:r>
              <a:rPr lang="en-US" b="1" dirty="0" smtClean="0">
                <a:solidFill>
                  <a:prstClr val="black"/>
                </a:solidFill>
              </a:rPr>
              <a:t>S(t)</a:t>
            </a:r>
            <a:endParaRPr lang="en-US" b="1" dirty="0">
              <a:solidFill>
                <a:prstClr val="black"/>
              </a:solidFill>
            </a:endParaRPr>
          </a:p>
        </p:txBody>
      </p:sp>
      <p:sp>
        <p:nvSpPr>
          <p:cNvPr id="14" name="TextBox 13"/>
          <p:cNvSpPr txBox="1"/>
          <p:nvPr/>
        </p:nvSpPr>
        <p:spPr>
          <a:xfrm>
            <a:off x="5780690" y="3390900"/>
            <a:ext cx="914400" cy="381000"/>
          </a:xfrm>
          <a:prstGeom prst="rect">
            <a:avLst/>
          </a:prstGeom>
          <a:noFill/>
        </p:spPr>
        <p:txBody>
          <a:bodyPr wrap="square" rtlCol="0">
            <a:spAutoFit/>
          </a:bodyPr>
          <a:lstStyle/>
          <a:p>
            <a:r>
              <a:rPr lang="en-US" b="1" dirty="0" smtClean="0">
                <a:solidFill>
                  <a:prstClr val="black"/>
                </a:solidFill>
              </a:rPr>
              <a:t>S(t)</a:t>
            </a:r>
            <a:endParaRPr lang="en-US" b="1" dirty="0">
              <a:solidFill>
                <a:prstClr val="black"/>
              </a:solidFill>
            </a:endParaRPr>
          </a:p>
        </p:txBody>
      </p:sp>
      <p:sp>
        <p:nvSpPr>
          <p:cNvPr id="15" name="TextBox 14"/>
          <p:cNvSpPr txBox="1"/>
          <p:nvPr/>
        </p:nvSpPr>
        <p:spPr>
          <a:xfrm>
            <a:off x="7391400" y="3009900"/>
            <a:ext cx="914400" cy="381000"/>
          </a:xfrm>
          <a:prstGeom prst="rect">
            <a:avLst/>
          </a:prstGeom>
          <a:noFill/>
        </p:spPr>
        <p:txBody>
          <a:bodyPr wrap="square" rtlCol="0">
            <a:spAutoFit/>
          </a:bodyPr>
          <a:lstStyle/>
          <a:p>
            <a:r>
              <a:rPr lang="en-US" b="1" i="1" dirty="0" err="1" smtClean="0">
                <a:solidFill>
                  <a:prstClr val="black"/>
                </a:solidFill>
                <a:latin typeface="Symbol" pitchFamily="18" charset="2"/>
              </a:rPr>
              <a:t>r</a:t>
            </a:r>
            <a:r>
              <a:rPr lang="en-US" b="1" dirty="0" err="1" smtClean="0">
                <a:solidFill>
                  <a:prstClr val="black"/>
                </a:solidFill>
              </a:rPr>
              <a:t>S</a:t>
            </a:r>
            <a:r>
              <a:rPr lang="en-US" b="1" dirty="0" smtClean="0">
                <a:solidFill>
                  <a:prstClr val="black"/>
                </a:solidFill>
              </a:rPr>
              <a:t>(t-</a:t>
            </a:r>
            <a:r>
              <a:rPr lang="en-US" b="1" i="1" dirty="0" smtClean="0">
                <a:solidFill>
                  <a:prstClr val="black"/>
                </a:solidFill>
                <a:latin typeface="Symbol" pitchFamily="18" charset="2"/>
              </a:rPr>
              <a:t>t</a:t>
            </a:r>
            <a:r>
              <a:rPr lang="en-US" b="1" dirty="0" smtClean="0">
                <a:solidFill>
                  <a:prstClr val="black"/>
                </a:solidFill>
              </a:rPr>
              <a:t>)</a:t>
            </a:r>
            <a:endParaRPr lang="en-US" b="1" dirty="0">
              <a:solidFill>
                <a:prstClr val="black"/>
              </a:solidFill>
            </a:endParaRPr>
          </a:p>
        </p:txBody>
      </p:sp>
      <p:sp>
        <p:nvSpPr>
          <p:cNvPr id="13" name="Title 1"/>
          <p:cNvSpPr>
            <a:spLocks noGrp="1" noChangeAspect="1"/>
          </p:cNvSpPr>
          <p:nvPr>
            <p:ph type="title"/>
          </p:nvPr>
        </p:nvSpPr>
        <p:spPr>
          <a:xfrm>
            <a:off x="304800" y="228600"/>
            <a:ext cx="3962400" cy="914400"/>
          </a:xfrm>
          <a:solidFill>
            <a:schemeClr val="accent1"/>
          </a:solidFill>
        </p:spPr>
        <p:txBody>
          <a:bodyPr>
            <a:noAutofit/>
          </a:bodyPr>
          <a:lstStyle/>
          <a:p>
            <a:pPr algn="l"/>
            <a:r>
              <a:rPr lang="en-US" sz="3200" dirty="0" smtClean="0">
                <a:solidFill>
                  <a:schemeClr val="bg1"/>
                </a:solidFill>
                <a:latin typeface="+mn-lt"/>
              </a:rPr>
              <a:t>Potential Applications:</a:t>
            </a:r>
            <a:endParaRPr lang="en-US" sz="3200" dirty="0">
              <a:solidFill>
                <a:schemeClr val="bg1"/>
              </a:solidFill>
              <a:latin typeface="+mn-lt"/>
            </a:endParaRPr>
          </a:p>
        </p:txBody>
      </p:sp>
      <p:sp>
        <p:nvSpPr>
          <p:cNvPr id="16" name="Rectangle 15"/>
          <p:cNvSpPr>
            <a:spLocks noChangeAspect="1"/>
          </p:cNvSpPr>
          <p:nvPr/>
        </p:nvSpPr>
        <p:spPr>
          <a:xfrm>
            <a:off x="4495800" y="228600"/>
            <a:ext cx="5029200" cy="954107"/>
          </a:xfrm>
          <a:prstGeom prst="rect">
            <a:avLst/>
          </a:prstGeom>
        </p:spPr>
        <p:txBody>
          <a:bodyPr wrap="square">
            <a:spAutoFit/>
          </a:bodyPr>
          <a:lstStyle/>
          <a:p>
            <a:pPr marL="285750" indent="-285750">
              <a:buFont typeface="Wingdings" pitchFamily="2" charset="2"/>
              <a:buChar char="§"/>
            </a:pPr>
            <a:r>
              <a:rPr lang="en-US" sz="2000" b="1" dirty="0" smtClean="0"/>
              <a:t>Range and velocity sensing application</a:t>
            </a:r>
            <a:endParaRPr lang="en-US" b="1" dirty="0" smtClean="0"/>
          </a:p>
          <a:p>
            <a:pPr marL="285750" indent="-285750">
              <a:buFont typeface="Wingdings" pitchFamily="2" charset="2"/>
              <a:buChar char="§"/>
            </a:pPr>
            <a:r>
              <a:rPr lang="en-US" dirty="0" smtClean="0">
                <a:solidFill>
                  <a:schemeClr val="tx1">
                    <a:alpha val="55000"/>
                  </a:schemeClr>
                </a:solidFill>
              </a:rPr>
              <a:t>Ambiguity function</a:t>
            </a:r>
          </a:p>
          <a:p>
            <a:pPr marL="285750" indent="-285750">
              <a:buFont typeface="Wingdings" pitchFamily="2" charset="2"/>
              <a:buChar char="§"/>
            </a:pPr>
            <a:r>
              <a:rPr lang="en-US" dirty="0" smtClean="0">
                <a:solidFill>
                  <a:schemeClr val="tx1">
                    <a:alpha val="55000"/>
                  </a:schemeClr>
                </a:solidFill>
              </a:rPr>
              <a:t>Experimental FM chaotic signal</a:t>
            </a:r>
            <a:endParaRPr lang="en-US" dirty="0">
              <a:solidFill>
                <a:schemeClr val="tx1">
                  <a:alpha val="55000"/>
                </a:schemeClr>
              </a:solidFill>
            </a:endParaRPr>
          </a:p>
        </p:txBody>
      </p:sp>
    </p:spTree>
    <p:extLst>
      <p:ext uri="{BB962C8B-B14F-4D97-AF65-F5344CB8AC3E}">
        <p14:creationId xmlns:p14="http://schemas.microsoft.com/office/powerpoint/2010/main" val="2150768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63277" y="1578109"/>
            <a:ext cx="3733800" cy="579967"/>
          </a:xfrm>
          <a:prstGeom prst="rect">
            <a:avLst/>
          </a:prstGeom>
          <a:noFill/>
        </p:spPr>
        <p:txBody>
          <a:bodyPr wrap="square" rtlCol="0">
            <a:spAutoFit/>
          </a:bodyPr>
          <a:lstStyle/>
          <a:p>
            <a:pPr marL="285750" indent="-285750">
              <a:lnSpc>
                <a:spcPct val="150000"/>
              </a:lnSpc>
            </a:pPr>
            <a:r>
              <a:rPr lang="en-US" sz="2400" dirty="0" smtClean="0"/>
              <a:t>Formula</a:t>
            </a:r>
            <a:r>
              <a:rPr lang="en-US" sz="2400"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2738069267"/>
              </p:ext>
            </p:extLst>
          </p:nvPr>
        </p:nvGraphicFramePr>
        <p:xfrm>
          <a:off x="1078495" y="2244013"/>
          <a:ext cx="4371511" cy="654057"/>
        </p:xfrm>
        <a:graphic>
          <a:graphicData uri="http://schemas.openxmlformats.org/presentationml/2006/ole">
            <mc:AlternateContent xmlns:mc="http://schemas.openxmlformats.org/markup-compatibility/2006">
              <mc:Choice xmlns:v="urn:schemas-microsoft-com:vml" Requires="v">
                <p:oleObj spid="_x0000_s35950" name="Equation" r:id="rId4" imgW="3073320" imgH="457200" progId="Equation.DSMT4">
                  <p:embed/>
                </p:oleObj>
              </mc:Choice>
              <mc:Fallback>
                <p:oleObj name="Equation" r:id="rId4" imgW="3073320" imgH="457200" progId="Equation.DSMT4">
                  <p:embed/>
                  <p:pic>
                    <p:nvPicPr>
                      <p:cNvPr id="0" name=""/>
                      <p:cNvPicPr>
                        <a:picLocks noChangeAspect="1" noChangeArrowheads="1"/>
                      </p:cNvPicPr>
                      <p:nvPr/>
                    </p:nvPicPr>
                    <p:blipFill>
                      <a:blip r:embed="rId5"/>
                      <a:srcRect/>
                      <a:stretch>
                        <a:fillRect/>
                      </a:stretch>
                    </p:blipFill>
                    <p:spPr bwMode="auto">
                      <a:xfrm>
                        <a:off x="1078495" y="2244013"/>
                        <a:ext cx="4371511" cy="654057"/>
                      </a:xfrm>
                      <a:prstGeom prst="rect">
                        <a:avLst/>
                      </a:prstGeom>
                      <a:noFill/>
                      <a:ln>
                        <a:noFill/>
                      </a:ln>
                    </p:spPr>
                  </p:pic>
                </p:oleObj>
              </mc:Fallback>
            </mc:AlternateContent>
          </a:graphicData>
        </a:graphic>
      </p:graphicFrame>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1478048"/>
            <a:ext cx="1924918" cy="137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46924" y="2898070"/>
            <a:ext cx="2209800" cy="292388"/>
          </a:xfrm>
          <a:prstGeom prst="rect">
            <a:avLst/>
          </a:prstGeom>
          <a:noFill/>
        </p:spPr>
        <p:txBody>
          <a:bodyPr wrap="square" rtlCol="0">
            <a:spAutoFit/>
          </a:bodyPr>
          <a:lstStyle/>
          <a:p>
            <a:r>
              <a:rPr lang="en-US" sz="1300" dirty="0" smtClean="0">
                <a:solidFill>
                  <a:prstClr val="black"/>
                </a:solidFill>
                <a:cs typeface="Arial" pitchFamily="34" charset="0"/>
              </a:rPr>
              <a:t>Ideal Ambiguity Function</a:t>
            </a:r>
            <a:endParaRPr lang="en-US" sz="1300" dirty="0">
              <a:solidFill>
                <a:prstClr val="black"/>
              </a:solidFill>
              <a:cs typeface="Arial" pitchFamily="34" charset="0"/>
            </a:endParaRPr>
          </a:p>
        </p:txBody>
      </p:sp>
      <p:sp>
        <p:nvSpPr>
          <p:cNvPr id="9" name="Rectangle 8"/>
          <p:cNvSpPr/>
          <p:nvPr/>
        </p:nvSpPr>
        <p:spPr>
          <a:xfrm>
            <a:off x="497036" y="3196312"/>
            <a:ext cx="6056164" cy="830997"/>
          </a:xfrm>
          <a:prstGeom prst="rect">
            <a:avLst/>
          </a:prstGeom>
        </p:spPr>
        <p:txBody>
          <a:bodyPr wrap="square">
            <a:spAutoFit/>
          </a:bodyPr>
          <a:lstStyle/>
          <a:p>
            <a:pPr marL="285750" indent="-285750">
              <a:buFont typeface="Arial" pitchFamily="34" charset="0"/>
              <a:buChar char="•"/>
            </a:pPr>
            <a:r>
              <a:rPr lang="en-US" sz="2400" dirty="0">
                <a:solidFill>
                  <a:prstClr val="black"/>
                </a:solidFill>
              </a:rPr>
              <a:t>Ambiguity function for </a:t>
            </a:r>
            <a:r>
              <a:rPr lang="en-US" sz="2400" dirty="0" smtClean="0">
                <a:solidFill>
                  <a:prstClr val="black"/>
                </a:solidFill>
              </a:rPr>
              <a:t>FM signals</a:t>
            </a:r>
            <a:endParaRPr lang="en-US" sz="2400" dirty="0">
              <a:solidFill>
                <a:prstClr val="black"/>
              </a:solidFill>
            </a:endParaRPr>
          </a:p>
          <a:p>
            <a:r>
              <a:rPr lang="en-US" sz="2400" dirty="0">
                <a:solidFill>
                  <a:prstClr val="black"/>
                </a:solidFill>
              </a:rPr>
              <a:t>	- </a:t>
            </a:r>
            <a:r>
              <a:rPr lang="en-US" sz="2000" dirty="0">
                <a:solidFill>
                  <a:prstClr val="black"/>
                </a:solidFill>
              </a:rPr>
              <a:t>Approximation and normalization</a:t>
            </a:r>
          </a:p>
        </p:txBody>
      </p:sp>
      <p:graphicFrame>
        <p:nvGraphicFramePr>
          <p:cNvPr id="10" name="Object 9"/>
          <p:cNvGraphicFramePr>
            <a:graphicFrameLocks noChangeAspect="1"/>
          </p:cNvGraphicFramePr>
          <p:nvPr>
            <p:extLst>
              <p:ext uri="{D42A27DB-BD31-4B8C-83A1-F6EECF244321}">
                <p14:modId xmlns:p14="http://schemas.microsoft.com/office/powerpoint/2010/main" val="1572324977"/>
              </p:ext>
            </p:extLst>
          </p:nvPr>
        </p:nvGraphicFramePr>
        <p:xfrm>
          <a:off x="5735638" y="3429000"/>
          <a:ext cx="1570037" cy="688975"/>
        </p:xfrm>
        <a:graphic>
          <a:graphicData uri="http://schemas.openxmlformats.org/presentationml/2006/ole">
            <mc:AlternateContent xmlns:mc="http://schemas.openxmlformats.org/markup-compatibility/2006">
              <mc:Choice xmlns:v="urn:schemas-microsoft-com:vml" Requires="v">
                <p:oleObj spid="_x0000_s35951" name="Equation" r:id="rId7" imgW="838080" imgH="368280" progId="Equation.DSMT4">
                  <p:embed/>
                </p:oleObj>
              </mc:Choice>
              <mc:Fallback>
                <p:oleObj name="Equation" r:id="rId7" imgW="838080" imgH="368280" progId="Equation.DSMT4">
                  <p:embed/>
                  <p:pic>
                    <p:nvPicPr>
                      <p:cNvPr id="0" name=""/>
                      <p:cNvPicPr>
                        <a:picLocks noChangeAspect="1" noChangeArrowheads="1"/>
                      </p:cNvPicPr>
                      <p:nvPr/>
                    </p:nvPicPr>
                    <p:blipFill>
                      <a:blip r:embed="rId8"/>
                      <a:srcRect/>
                      <a:stretch>
                        <a:fillRect/>
                      </a:stretch>
                    </p:blipFill>
                    <p:spPr bwMode="auto">
                      <a:xfrm>
                        <a:off x="5735638" y="3429000"/>
                        <a:ext cx="1570037" cy="688975"/>
                      </a:xfrm>
                      <a:prstGeom prst="rect">
                        <a:avLst/>
                      </a:prstGeom>
                      <a:noFill/>
                      <a:ln>
                        <a:noFill/>
                      </a:ln>
                    </p:spPr>
                  </p:pic>
                </p:oleObj>
              </mc:Fallback>
            </mc:AlternateContent>
          </a:graphicData>
        </a:graphic>
      </p:graphicFrame>
      <p:sp>
        <p:nvSpPr>
          <p:cNvPr id="11" name="TextBox 10"/>
          <p:cNvSpPr txBox="1"/>
          <p:nvPr/>
        </p:nvSpPr>
        <p:spPr>
          <a:xfrm>
            <a:off x="2438400" y="4343400"/>
            <a:ext cx="1143000" cy="307777"/>
          </a:xfrm>
          <a:prstGeom prst="rect">
            <a:avLst/>
          </a:prstGeom>
          <a:noFill/>
        </p:spPr>
        <p:txBody>
          <a:bodyPr wrap="square" rtlCol="0">
            <a:spAutoFit/>
          </a:bodyPr>
          <a:lstStyle/>
          <a:p>
            <a:r>
              <a:rPr lang="en-US" sz="1400" dirty="0" smtClean="0">
                <a:solidFill>
                  <a:prstClr val="black"/>
                </a:solidFill>
              </a:rPr>
              <a:t>Fixed Point</a:t>
            </a:r>
            <a:endParaRPr lang="en-US" sz="1400" dirty="0">
              <a:solidFill>
                <a:prstClr val="black"/>
              </a:solidFill>
            </a:endParaRPr>
          </a:p>
        </p:txBody>
      </p:sp>
      <p:sp>
        <p:nvSpPr>
          <p:cNvPr id="15" name="TextBox 14"/>
          <p:cNvSpPr txBox="1"/>
          <p:nvPr/>
        </p:nvSpPr>
        <p:spPr>
          <a:xfrm>
            <a:off x="3886200" y="4347523"/>
            <a:ext cx="1143000" cy="307777"/>
          </a:xfrm>
          <a:prstGeom prst="rect">
            <a:avLst/>
          </a:prstGeom>
          <a:noFill/>
        </p:spPr>
        <p:txBody>
          <a:bodyPr wrap="square" rtlCol="0">
            <a:spAutoFit/>
          </a:bodyPr>
          <a:lstStyle/>
          <a:p>
            <a:pPr algn="ctr"/>
            <a:r>
              <a:rPr lang="en-US" sz="1400" dirty="0" smtClean="0">
                <a:solidFill>
                  <a:prstClr val="black"/>
                </a:solidFill>
              </a:rPr>
              <a:t>Periodic</a:t>
            </a:r>
            <a:endParaRPr lang="en-US" sz="1400" dirty="0">
              <a:solidFill>
                <a:prstClr val="black"/>
              </a:solidFill>
            </a:endParaRPr>
          </a:p>
        </p:txBody>
      </p:sp>
      <p:sp>
        <p:nvSpPr>
          <p:cNvPr id="16" name="TextBox 15"/>
          <p:cNvSpPr txBox="1"/>
          <p:nvPr/>
        </p:nvSpPr>
        <p:spPr>
          <a:xfrm>
            <a:off x="5145206" y="4347523"/>
            <a:ext cx="1563806" cy="307777"/>
          </a:xfrm>
          <a:prstGeom prst="rect">
            <a:avLst/>
          </a:prstGeom>
          <a:noFill/>
        </p:spPr>
        <p:txBody>
          <a:bodyPr wrap="square" rtlCol="0">
            <a:spAutoFit/>
          </a:bodyPr>
          <a:lstStyle/>
          <a:p>
            <a:pPr algn="ctr"/>
            <a:r>
              <a:rPr lang="en-US" sz="1400" dirty="0" smtClean="0">
                <a:solidFill>
                  <a:prstClr val="black"/>
                </a:solidFill>
              </a:rPr>
              <a:t>Chaotic</a:t>
            </a:r>
            <a:endParaRPr lang="en-US" sz="1400" dirty="0">
              <a:solidFill>
                <a:prstClr val="black"/>
              </a:solidFill>
            </a:endParaRPr>
          </a:p>
        </p:txBody>
      </p:sp>
      <p:sp>
        <p:nvSpPr>
          <p:cNvPr id="14" name="Title 1"/>
          <p:cNvSpPr>
            <a:spLocks noGrp="1" noChangeAspect="1"/>
          </p:cNvSpPr>
          <p:nvPr>
            <p:ph type="title"/>
          </p:nvPr>
        </p:nvSpPr>
        <p:spPr>
          <a:xfrm>
            <a:off x="304800" y="228600"/>
            <a:ext cx="4023360" cy="914400"/>
          </a:xfrm>
          <a:solidFill>
            <a:schemeClr val="accent1"/>
          </a:solidFill>
        </p:spPr>
        <p:txBody>
          <a:bodyPr>
            <a:noAutofit/>
          </a:bodyPr>
          <a:lstStyle/>
          <a:p>
            <a:pPr algn="l"/>
            <a:r>
              <a:rPr lang="en-US" sz="3200" dirty="0" smtClean="0">
                <a:solidFill>
                  <a:schemeClr val="bg1"/>
                </a:solidFill>
                <a:latin typeface="+mn-lt"/>
              </a:rPr>
              <a:t>Potential Applications:</a:t>
            </a:r>
            <a:endParaRPr lang="en-US" sz="3200" dirty="0">
              <a:solidFill>
                <a:schemeClr val="bg1"/>
              </a:solidFill>
              <a:latin typeface="+mn-lt"/>
            </a:endParaRPr>
          </a:p>
        </p:txBody>
      </p:sp>
      <p:sp>
        <p:nvSpPr>
          <p:cNvPr id="17" name="Rectangle 16"/>
          <p:cNvSpPr>
            <a:spLocks noChangeAspect="1"/>
          </p:cNvSpPr>
          <p:nvPr/>
        </p:nvSpPr>
        <p:spPr>
          <a:xfrm>
            <a:off x="4660974" y="228600"/>
            <a:ext cx="4280633"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Range and velocity sensing application</a:t>
            </a:r>
          </a:p>
          <a:p>
            <a:pPr marL="285750" indent="-285750">
              <a:buFont typeface="Wingdings" pitchFamily="2" charset="2"/>
              <a:buChar char="§"/>
            </a:pPr>
            <a:r>
              <a:rPr lang="en-US" sz="2000" b="1" dirty="0" smtClean="0"/>
              <a:t>Ambiguity function</a:t>
            </a:r>
          </a:p>
          <a:p>
            <a:pPr marL="285750" indent="-285750">
              <a:buFont typeface="Wingdings" pitchFamily="2" charset="2"/>
              <a:buChar char="§"/>
            </a:pPr>
            <a:r>
              <a:rPr lang="en-US" dirty="0" smtClean="0">
                <a:solidFill>
                  <a:schemeClr val="tx1">
                    <a:alpha val="55000"/>
                  </a:schemeClr>
                </a:solidFill>
              </a:rPr>
              <a:t>Experimental FM chaotic signal</a:t>
            </a:r>
            <a:endParaRPr lang="en-US" dirty="0">
              <a:solidFill>
                <a:schemeClr val="tx1">
                  <a:alpha val="55000"/>
                </a:schemeClr>
              </a:solidFill>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2058" y="4655300"/>
            <a:ext cx="4606367" cy="1696377"/>
          </a:xfrm>
          <a:prstGeom prst="rect">
            <a:avLst/>
          </a:prstGeom>
        </p:spPr>
      </p:pic>
    </p:spTree>
    <p:extLst>
      <p:ext uri="{BB962C8B-B14F-4D97-AF65-F5344CB8AC3E}">
        <p14:creationId xmlns:p14="http://schemas.microsoft.com/office/powerpoint/2010/main" val="1254716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905000"/>
            <a:ext cx="3991295" cy="952500"/>
          </a:xfrm>
        </p:spPr>
        <p:txBody>
          <a:bodyPr>
            <a:normAutofit/>
          </a:bodyPr>
          <a:lstStyle/>
          <a:p>
            <a:r>
              <a:rPr lang="en-US" sz="2000" dirty="0" smtClean="0"/>
              <a:t>Broadband behavior at microwave frequency</a:t>
            </a:r>
            <a:endParaRPr lang="en-US" sz="2000"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6000" contrast="34000"/>
                    </a14:imgEffect>
                  </a14:imgLayer>
                </a14:imgProps>
              </a:ext>
              <a:ext uri="{28A0092B-C50C-407E-A947-70E740481C1C}">
                <a14:useLocalDpi xmlns:a14="http://schemas.microsoft.com/office/drawing/2010/main" val="0"/>
              </a:ext>
            </a:extLst>
          </a:blip>
          <a:srcRect l="7478" t="13565" r="3565" b="21159"/>
          <a:stretch/>
        </p:blipFill>
        <p:spPr>
          <a:xfrm>
            <a:off x="1062196" y="1828800"/>
            <a:ext cx="3738404" cy="20574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1255" b="27676"/>
          <a:stretch/>
        </p:blipFill>
        <p:spPr>
          <a:xfrm>
            <a:off x="4876800" y="4380973"/>
            <a:ext cx="1411589" cy="1314977"/>
          </a:xfrm>
          <a:prstGeom prst="rect">
            <a:avLst/>
          </a:prstGeom>
        </p:spPr>
      </p:pic>
      <p:sp>
        <p:nvSpPr>
          <p:cNvPr id="8" name="TextBox 7"/>
          <p:cNvSpPr txBox="1"/>
          <p:nvPr/>
        </p:nvSpPr>
        <p:spPr>
          <a:xfrm>
            <a:off x="4876800" y="3893770"/>
            <a:ext cx="1600200" cy="369332"/>
          </a:xfrm>
          <a:prstGeom prst="rect">
            <a:avLst/>
          </a:prstGeom>
          <a:noFill/>
        </p:spPr>
        <p:txBody>
          <a:bodyPr wrap="square" rtlCol="0">
            <a:spAutoFit/>
          </a:bodyPr>
          <a:lstStyle/>
          <a:p>
            <a:r>
              <a:rPr lang="en-US" dirty="0" smtClean="0">
                <a:solidFill>
                  <a:prstClr val="black"/>
                </a:solidFill>
              </a:rPr>
              <a:t>Experiment</a:t>
            </a:r>
            <a:endParaRPr lang="en-US" dirty="0">
              <a:solidFill>
                <a:prstClr val="black"/>
              </a:solidFill>
            </a:endParaRPr>
          </a:p>
        </p:txBody>
      </p:sp>
      <p:sp>
        <p:nvSpPr>
          <p:cNvPr id="9" name="TextBox 8"/>
          <p:cNvSpPr txBox="1"/>
          <p:nvPr/>
        </p:nvSpPr>
        <p:spPr>
          <a:xfrm>
            <a:off x="6781800" y="3893770"/>
            <a:ext cx="1600200" cy="369332"/>
          </a:xfrm>
          <a:prstGeom prst="rect">
            <a:avLst/>
          </a:prstGeom>
          <a:noFill/>
        </p:spPr>
        <p:txBody>
          <a:bodyPr wrap="square" rtlCol="0">
            <a:spAutoFit/>
          </a:bodyPr>
          <a:lstStyle/>
          <a:p>
            <a:r>
              <a:rPr lang="en-US" dirty="0" smtClean="0">
                <a:solidFill>
                  <a:prstClr val="black"/>
                </a:solidFill>
              </a:rPr>
              <a:t>Simulation</a:t>
            </a:r>
            <a:endParaRPr lang="en-US" dirty="0">
              <a:solidFill>
                <a:prstClr val="black"/>
              </a:solidFill>
            </a:endParaRPr>
          </a:p>
        </p:txBody>
      </p:sp>
      <p:sp>
        <p:nvSpPr>
          <p:cNvPr id="10" name="TextBox 9"/>
          <p:cNvSpPr txBox="1"/>
          <p:nvPr/>
        </p:nvSpPr>
        <p:spPr>
          <a:xfrm>
            <a:off x="1041297" y="1447800"/>
            <a:ext cx="3768884"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Spectrum of FM microwave chaotic signal</a:t>
            </a:r>
            <a:endParaRPr lang="en-US" sz="1400" dirty="0">
              <a:solidFill>
                <a:prstClr val="black"/>
              </a:solidFill>
            </a:endParaRPr>
          </a:p>
        </p:txBody>
      </p:sp>
      <p:sp>
        <p:nvSpPr>
          <p:cNvPr id="11" name="TextBox 10"/>
          <p:cNvSpPr txBox="1"/>
          <p:nvPr/>
        </p:nvSpPr>
        <p:spPr>
          <a:xfrm>
            <a:off x="2454322" y="3886200"/>
            <a:ext cx="1127078" cy="369332"/>
          </a:xfrm>
          <a:prstGeom prst="rect">
            <a:avLst/>
          </a:prstGeom>
          <a:noFill/>
        </p:spPr>
        <p:txBody>
          <a:bodyPr wrap="square" rtlCol="0">
            <a:spAutoFit/>
          </a:bodyPr>
          <a:lstStyle/>
          <a:p>
            <a:r>
              <a:rPr lang="en-US" b="1" dirty="0" smtClean="0">
                <a:solidFill>
                  <a:prstClr val="black"/>
                </a:solidFill>
              </a:rPr>
              <a:t>2.9 GHZ</a:t>
            </a:r>
            <a:endParaRPr lang="en-US" b="1" dirty="0">
              <a:solidFill>
                <a:prstClr val="black"/>
              </a:solidFill>
            </a:endParaRPr>
          </a:p>
        </p:txBody>
      </p:sp>
      <p:cxnSp>
        <p:nvCxnSpPr>
          <p:cNvPr id="13" name="Straight Arrow Connector 12"/>
          <p:cNvCxnSpPr/>
          <p:nvPr/>
        </p:nvCxnSpPr>
        <p:spPr>
          <a:xfrm>
            <a:off x="2286000" y="2628900"/>
            <a:ext cx="9906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62200" y="2297668"/>
            <a:ext cx="1127078" cy="369332"/>
          </a:xfrm>
          <a:prstGeom prst="rect">
            <a:avLst/>
          </a:prstGeom>
          <a:noFill/>
        </p:spPr>
        <p:txBody>
          <a:bodyPr wrap="square" rtlCol="0">
            <a:spAutoFit/>
          </a:bodyPr>
          <a:lstStyle/>
          <a:p>
            <a:r>
              <a:rPr lang="en-US" b="1" dirty="0" smtClean="0">
                <a:solidFill>
                  <a:prstClr val="black"/>
                </a:solidFill>
              </a:rPr>
              <a:t>52 MHz</a:t>
            </a:r>
            <a:endParaRPr lang="en-US" b="1" dirty="0">
              <a:solidFill>
                <a:prstClr val="black"/>
              </a:solidFill>
            </a:endParaRPr>
          </a:p>
        </p:txBody>
      </p:sp>
      <p:sp>
        <p:nvSpPr>
          <p:cNvPr id="18" name="TextBox 17"/>
          <p:cNvSpPr txBox="1"/>
          <p:nvPr/>
        </p:nvSpPr>
        <p:spPr>
          <a:xfrm>
            <a:off x="0" y="2672834"/>
            <a:ext cx="1143000" cy="369332"/>
          </a:xfrm>
          <a:prstGeom prst="rect">
            <a:avLst/>
          </a:prstGeom>
          <a:noFill/>
        </p:spPr>
        <p:txBody>
          <a:bodyPr wrap="square" rtlCol="0">
            <a:spAutoFit/>
          </a:bodyPr>
          <a:lstStyle/>
          <a:p>
            <a:r>
              <a:rPr lang="en-US" b="1" dirty="0" smtClean="0">
                <a:solidFill>
                  <a:prstClr val="black"/>
                </a:solidFill>
              </a:rPr>
              <a:t>15dB/div</a:t>
            </a:r>
            <a:endParaRPr lang="en-US" b="1" dirty="0">
              <a:solidFill>
                <a:prstClr val="black"/>
              </a:solidFill>
            </a:endParaRPr>
          </a:p>
        </p:txBody>
      </p:sp>
      <p:sp>
        <p:nvSpPr>
          <p:cNvPr id="15" name="Title 1"/>
          <p:cNvSpPr>
            <a:spLocks noGrp="1" noChangeAspect="1"/>
          </p:cNvSpPr>
          <p:nvPr>
            <p:ph type="title"/>
          </p:nvPr>
        </p:nvSpPr>
        <p:spPr>
          <a:xfrm>
            <a:off x="304800" y="228600"/>
            <a:ext cx="4023360" cy="914400"/>
          </a:xfrm>
          <a:solidFill>
            <a:schemeClr val="accent1"/>
          </a:solidFill>
        </p:spPr>
        <p:txBody>
          <a:bodyPr>
            <a:noAutofit/>
          </a:bodyPr>
          <a:lstStyle/>
          <a:p>
            <a:pPr algn="l"/>
            <a:r>
              <a:rPr lang="en-US" sz="3200" dirty="0" smtClean="0">
                <a:solidFill>
                  <a:schemeClr val="bg1"/>
                </a:solidFill>
                <a:latin typeface="+mn-lt"/>
              </a:rPr>
              <a:t>Potential Applications:</a:t>
            </a:r>
            <a:endParaRPr lang="en-US" sz="3200" dirty="0">
              <a:solidFill>
                <a:schemeClr val="bg1"/>
              </a:solidFill>
              <a:latin typeface="+mn-lt"/>
            </a:endParaRPr>
          </a:p>
        </p:txBody>
      </p:sp>
      <p:sp>
        <p:nvSpPr>
          <p:cNvPr id="16" name="Rectangle 15"/>
          <p:cNvSpPr>
            <a:spLocks noChangeAspect="1"/>
          </p:cNvSpPr>
          <p:nvPr/>
        </p:nvSpPr>
        <p:spPr>
          <a:xfrm>
            <a:off x="4660974" y="228600"/>
            <a:ext cx="4280633"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Range and velocity sensing application</a:t>
            </a:r>
          </a:p>
          <a:p>
            <a:pPr marL="285750" indent="-285750">
              <a:buFont typeface="Wingdings" pitchFamily="2" charset="2"/>
              <a:buChar char="§"/>
            </a:pPr>
            <a:r>
              <a:rPr lang="en-US" dirty="0" smtClean="0">
                <a:solidFill>
                  <a:schemeClr val="tx1">
                    <a:alpha val="55000"/>
                  </a:schemeClr>
                </a:solidFill>
              </a:rPr>
              <a:t>Ambiguity function</a:t>
            </a:r>
          </a:p>
          <a:p>
            <a:pPr marL="285750" indent="-285750">
              <a:buFont typeface="Wingdings" pitchFamily="2" charset="2"/>
              <a:buChar char="§"/>
            </a:pPr>
            <a:r>
              <a:rPr lang="en-US" sz="2000" b="1" dirty="0" smtClean="0"/>
              <a:t>Experimental</a:t>
            </a:r>
            <a:r>
              <a:rPr lang="en-US" b="1" dirty="0" smtClean="0"/>
              <a:t> FM chaotic signal</a:t>
            </a:r>
            <a:endParaRPr lang="en-US" b="1" dirty="0"/>
          </a:p>
        </p:txBody>
      </p:sp>
      <p:sp>
        <p:nvSpPr>
          <p:cNvPr id="21" name="Content Placeholder 2"/>
          <p:cNvSpPr txBox="1">
            <a:spLocks/>
          </p:cNvSpPr>
          <p:nvPr/>
        </p:nvSpPr>
        <p:spPr>
          <a:xfrm>
            <a:off x="228600" y="4632074"/>
            <a:ext cx="3352800" cy="13115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Chaotic FM signals shows significant improvement in range and velocity sensing applications.</a:t>
            </a:r>
            <a:endParaRPr lang="en-US" sz="2000" dirty="0"/>
          </a:p>
        </p:txBody>
      </p:sp>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70968"/>
          <a:stretch/>
        </p:blipFill>
        <p:spPr>
          <a:xfrm>
            <a:off x="6629400" y="4304772"/>
            <a:ext cx="1447800" cy="1791227"/>
          </a:xfrm>
          <a:prstGeom prst="rect">
            <a:avLst/>
          </a:prstGeom>
        </p:spPr>
      </p:pic>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r="92099"/>
          <a:stretch/>
        </p:blipFill>
        <p:spPr>
          <a:xfrm>
            <a:off x="4512858" y="4263102"/>
            <a:ext cx="363942" cy="1696377"/>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9554" t="88440" r="61497"/>
          <a:stretch/>
        </p:blipFill>
        <p:spPr>
          <a:xfrm>
            <a:off x="4953000" y="5899901"/>
            <a:ext cx="1333501" cy="196099"/>
          </a:xfrm>
          <a:prstGeom prst="rect">
            <a:avLst/>
          </a:prstGeom>
        </p:spPr>
      </p:pic>
      <p:sp>
        <p:nvSpPr>
          <p:cNvPr id="12" name="TextBox 11"/>
          <p:cNvSpPr txBox="1"/>
          <p:nvPr/>
        </p:nvSpPr>
        <p:spPr>
          <a:xfrm>
            <a:off x="4724400" y="5605046"/>
            <a:ext cx="356188" cy="338554"/>
          </a:xfrm>
          <a:prstGeom prst="rect">
            <a:avLst/>
          </a:prstGeom>
          <a:noFill/>
        </p:spPr>
        <p:txBody>
          <a:bodyPr wrap="none" rtlCol="0">
            <a:spAutoFit/>
          </a:bodyPr>
          <a:lstStyle/>
          <a:p>
            <a:r>
              <a:rPr lang="en-US" sz="1600" dirty="0" smtClean="0"/>
              <a:t>-3</a:t>
            </a:r>
            <a:endParaRPr lang="en-US" sz="1600" dirty="0"/>
          </a:p>
        </p:txBody>
      </p:sp>
      <p:sp>
        <p:nvSpPr>
          <p:cNvPr id="25" name="TextBox 24"/>
          <p:cNvSpPr txBox="1"/>
          <p:nvPr/>
        </p:nvSpPr>
        <p:spPr>
          <a:xfrm>
            <a:off x="6113542" y="5605046"/>
            <a:ext cx="287258" cy="338554"/>
          </a:xfrm>
          <a:prstGeom prst="rect">
            <a:avLst/>
          </a:prstGeom>
          <a:noFill/>
        </p:spPr>
        <p:txBody>
          <a:bodyPr wrap="none" rtlCol="0">
            <a:spAutoFit/>
          </a:bodyPr>
          <a:lstStyle/>
          <a:p>
            <a:r>
              <a:rPr lang="en-US" sz="1600" dirty="0" smtClean="0"/>
              <a:t>3</a:t>
            </a:r>
            <a:endParaRPr lang="en-US" sz="1600" dirty="0"/>
          </a:p>
        </p:txBody>
      </p:sp>
      <p:sp>
        <p:nvSpPr>
          <p:cNvPr id="26" name="TextBox 25"/>
          <p:cNvSpPr txBox="1"/>
          <p:nvPr/>
        </p:nvSpPr>
        <p:spPr>
          <a:xfrm>
            <a:off x="5461588" y="5605046"/>
            <a:ext cx="287258" cy="338554"/>
          </a:xfrm>
          <a:prstGeom prst="rect">
            <a:avLst/>
          </a:prstGeom>
          <a:noFill/>
        </p:spPr>
        <p:txBody>
          <a:bodyPr wrap="none" rtlCol="0">
            <a:spAutoFit/>
          </a:bodyPr>
          <a:lstStyle/>
          <a:p>
            <a:r>
              <a:rPr lang="en-US" sz="1600" dirty="0"/>
              <a:t>0</a:t>
            </a:r>
          </a:p>
        </p:txBody>
      </p:sp>
    </p:spTree>
    <p:extLst>
      <p:ext uri="{BB962C8B-B14F-4D97-AF65-F5344CB8AC3E}">
        <p14:creationId xmlns:p14="http://schemas.microsoft.com/office/powerpoint/2010/main" val="419248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990599" y="1582787"/>
            <a:ext cx="6973837" cy="533400"/>
          </a:xfrm>
        </p:spPr>
        <p:txBody>
          <a:bodyPr>
            <a:normAutofit/>
          </a:bodyPr>
          <a:lstStyle/>
          <a:p>
            <a:r>
              <a:rPr lang="en-US" sz="2000" b="1" dirty="0" smtClean="0"/>
              <a:t>Lyapunov exponents and</a:t>
            </a:r>
          </a:p>
          <a:p>
            <a:pPr marL="0" indent="0">
              <a:buNone/>
            </a:pPr>
            <a:endParaRPr lang="en-US" sz="2000" dirty="0"/>
          </a:p>
        </p:txBody>
      </p:sp>
      <p:sp>
        <p:nvSpPr>
          <p:cNvPr id="13" name="Rectangle 12"/>
          <p:cNvSpPr/>
          <p:nvPr/>
        </p:nvSpPr>
        <p:spPr>
          <a:xfrm>
            <a:off x="1013847" y="1966645"/>
            <a:ext cx="8305800" cy="1200329"/>
          </a:xfrm>
          <a:prstGeom prst="rect">
            <a:avLst/>
          </a:prstGeom>
        </p:spPr>
        <p:txBody>
          <a:bodyPr wrap="square">
            <a:spAutoFit/>
          </a:bodyPr>
          <a:lstStyle/>
          <a:p>
            <a:pPr marL="285750" indent="-285750">
              <a:lnSpc>
                <a:spcPct val="150000"/>
              </a:lnSpc>
              <a:buFontTx/>
              <a:buChar char="-"/>
            </a:pPr>
            <a:r>
              <a:rPr lang="en-US" sz="1600" dirty="0" smtClean="0"/>
              <a:t>The quantity whose sign indicates chaos and its value measures the rate at which initial nearby trajectories exponentially diverge.</a:t>
            </a:r>
          </a:p>
          <a:p>
            <a:pPr>
              <a:lnSpc>
                <a:spcPct val="150000"/>
              </a:lnSpc>
            </a:pPr>
            <a:r>
              <a:rPr lang="en-US" sz="1600" dirty="0" smtClean="0"/>
              <a:t>-    A </a:t>
            </a:r>
            <a:r>
              <a:rPr lang="en-US" sz="1600" dirty="0"/>
              <a:t>positive maximal Lyapunov exponent is a signature of </a:t>
            </a:r>
            <a:r>
              <a:rPr lang="en-US" sz="1600" dirty="0" smtClean="0"/>
              <a:t>chaos.</a:t>
            </a:r>
          </a:p>
        </p:txBody>
      </p:sp>
      <p:sp>
        <p:nvSpPr>
          <p:cNvPr id="14" name="Content Placeholder 2"/>
          <p:cNvSpPr txBox="1">
            <a:spLocks/>
          </p:cNvSpPr>
          <p:nvPr/>
        </p:nvSpPr>
        <p:spPr>
          <a:xfrm>
            <a:off x="990600" y="4419599"/>
            <a:ext cx="29718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Power spectrum</a:t>
            </a:r>
          </a:p>
          <a:p>
            <a:pPr marL="0" indent="0">
              <a:buFont typeface="Arial" pitchFamily="34" charset="0"/>
              <a:buNone/>
            </a:pPr>
            <a:endParaRPr lang="en-US" sz="2000" dirty="0"/>
          </a:p>
        </p:txBody>
      </p:sp>
      <p:sp>
        <p:nvSpPr>
          <p:cNvPr id="15" name="TextBox 14"/>
          <p:cNvSpPr txBox="1"/>
          <p:nvPr/>
        </p:nvSpPr>
        <p:spPr>
          <a:xfrm>
            <a:off x="1295400" y="4952999"/>
            <a:ext cx="2133600" cy="338554"/>
          </a:xfrm>
          <a:prstGeom prst="rect">
            <a:avLst/>
          </a:prstGeom>
          <a:noFill/>
        </p:spPr>
        <p:txBody>
          <a:bodyPr wrap="square" rtlCol="0">
            <a:spAutoFit/>
          </a:bodyPr>
          <a:lstStyle/>
          <a:p>
            <a:r>
              <a:rPr lang="en-US" sz="1600" dirty="0" smtClean="0"/>
              <a:t>- Broadband behavior</a:t>
            </a:r>
            <a:endParaRPr lang="en-US" sz="1600" dirty="0"/>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89" t="16500" r="70624" b="56000"/>
          <a:stretch/>
        </p:blipFill>
        <p:spPr bwMode="auto">
          <a:xfrm>
            <a:off x="5675816" y="4608939"/>
            <a:ext cx="2325184" cy="198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648200" y="6581001"/>
            <a:ext cx="4267200" cy="276999"/>
          </a:xfrm>
          <a:prstGeom prst="rect">
            <a:avLst/>
          </a:prstGeom>
          <a:noFill/>
          <a:ln>
            <a:solidFill>
              <a:schemeClr val="tx1"/>
            </a:solidFill>
          </a:ln>
        </p:spPr>
        <p:txBody>
          <a:bodyPr wrap="square" rtlCol="0">
            <a:spAutoFit/>
          </a:bodyPr>
          <a:lstStyle/>
          <a:p>
            <a:pPr algn="ctr"/>
            <a:r>
              <a:rPr lang="en-US" sz="1200" dirty="0" smtClean="0"/>
              <a:t>Power spectrum of a damp, driven pendulum’s aperiodic motion</a:t>
            </a:r>
            <a:endParaRPr lang="en-US" sz="1200" dirty="0"/>
          </a:p>
        </p:txBody>
      </p:sp>
      <p:sp>
        <p:nvSpPr>
          <p:cNvPr id="20" name="Title 1"/>
          <p:cNvSpPr>
            <a:spLocks noGrp="1" noChangeAspect="1"/>
          </p:cNvSpPr>
          <p:nvPr>
            <p:ph type="title"/>
          </p:nvPr>
        </p:nvSpPr>
        <p:spPr>
          <a:xfrm>
            <a:off x="685800" y="194965"/>
            <a:ext cx="2438400" cy="685800"/>
          </a:xfrm>
          <a:solidFill>
            <a:schemeClr val="accent1"/>
          </a:solidFill>
        </p:spPr>
        <p:txBody>
          <a:bodyPr>
            <a:normAutofit/>
          </a:bodyPr>
          <a:lstStyle/>
          <a:p>
            <a:pPr algn="l"/>
            <a:r>
              <a:rPr lang="en-US" sz="3200" dirty="0" smtClean="0">
                <a:solidFill>
                  <a:schemeClr val="bg1"/>
                </a:solidFill>
                <a:latin typeface="+mn-lt"/>
              </a:rPr>
              <a:t>Introduction</a:t>
            </a:r>
            <a:r>
              <a:rPr lang="en-US" sz="3200" dirty="0" smtClean="0">
                <a:latin typeface="+mn-lt"/>
              </a:rPr>
              <a:t> </a:t>
            </a:r>
            <a:r>
              <a:rPr lang="en-US" sz="3200" dirty="0" smtClean="0">
                <a:solidFill>
                  <a:schemeClr val="bg1"/>
                </a:solidFill>
                <a:latin typeface="+mn-lt"/>
              </a:rPr>
              <a:t>:</a:t>
            </a:r>
            <a:endParaRPr lang="en-US" sz="1600" dirty="0">
              <a:solidFill>
                <a:schemeClr val="bg1"/>
              </a:solidFill>
              <a:latin typeface="+mn-lt"/>
            </a:endParaRPr>
          </a:p>
        </p:txBody>
      </p:sp>
      <p:sp>
        <p:nvSpPr>
          <p:cNvPr id="21" name="Rectangle 20"/>
          <p:cNvSpPr>
            <a:spLocks noChangeAspect="1"/>
          </p:cNvSpPr>
          <p:nvPr/>
        </p:nvSpPr>
        <p:spPr>
          <a:xfrm>
            <a:off x="3352800" y="76200"/>
            <a:ext cx="4572000" cy="954107"/>
          </a:xfrm>
          <a:prstGeom prst="rect">
            <a:avLst/>
          </a:prstGeom>
        </p:spPr>
        <p:txBody>
          <a:bodyPr wrap="square">
            <a:spAutoFit/>
          </a:bodyPr>
          <a:lstStyle/>
          <a:p>
            <a:pPr marL="285750" indent="-285750">
              <a:buFont typeface="Wingdings" pitchFamily="2" charset="2"/>
              <a:buChar char="§"/>
            </a:pPr>
            <a:r>
              <a:rPr lang="en-US" sz="2000" b="1" dirty="0" smtClean="0"/>
              <a:t>Deterministic chaos</a:t>
            </a:r>
            <a:endParaRPr lang="en-US" b="1" dirty="0" smtClean="0"/>
          </a:p>
          <a:p>
            <a:pPr marL="285750" indent="-285750">
              <a:buFont typeface="Wingdings" pitchFamily="2" charset="2"/>
              <a:buChar char="§"/>
            </a:pPr>
            <a:r>
              <a:rPr lang="en-US" dirty="0" smtClean="0">
                <a:solidFill>
                  <a:schemeClr val="tx1">
                    <a:alpha val="55000"/>
                  </a:schemeClr>
                </a:solidFill>
              </a:rPr>
              <a:t>Deterministic Brownian motion</a:t>
            </a:r>
          </a:p>
          <a:p>
            <a:pPr marL="285750" indent="-285750">
              <a:buFont typeface="Wingdings" pitchFamily="2" charset="2"/>
              <a:buChar char="§"/>
            </a:pPr>
            <a:r>
              <a:rPr lang="en-US" dirty="0">
                <a:solidFill>
                  <a:schemeClr val="tx1">
                    <a:alpha val="55000"/>
                  </a:schemeClr>
                </a:solidFill>
              </a:rPr>
              <a:t>Delay differential equations</a:t>
            </a:r>
          </a:p>
        </p:txBody>
      </p:sp>
      <p:sp>
        <p:nvSpPr>
          <p:cNvPr id="22" name="Rectangle 21"/>
          <p:cNvSpPr>
            <a:spLocks noChangeAspect="1"/>
          </p:cNvSpPr>
          <p:nvPr/>
        </p:nvSpPr>
        <p:spPr>
          <a:xfrm>
            <a:off x="6781800" y="13276"/>
            <a:ext cx="2590800" cy="1107996"/>
          </a:xfrm>
          <a:prstGeom prst="rect">
            <a:avLst/>
          </a:prstGeom>
        </p:spPr>
        <p:txBody>
          <a:bodyPr wrap="square">
            <a:spAutoFit/>
          </a:bodyPr>
          <a:lstStyle/>
          <a:p>
            <a:pPr marL="285750" indent="-285750">
              <a:buFont typeface="Wingdings" pitchFamily="2" charset="2"/>
              <a:buChar char="§"/>
            </a:pPr>
            <a:r>
              <a:rPr lang="en-US" sz="1600" dirty="0">
                <a:solidFill>
                  <a:schemeClr val="tx1">
                    <a:alpha val="55000"/>
                  </a:schemeClr>
                </a:solidFill>
              </a:rPr>
              <a:t>C</a:t>
            </a:r>
            <a:r>
              <a:rPr lang="en-US" sz="1600" dirty="0" smtClean="0">
                <a:solidFill>
                  <a:schemeClr val="tx1">
                    <a:alpha val="55000"/>
                  </a:schemeClr>
                </a:solidFill>
              </a:rPr>
              <a:t>haos</a:t>
            </a:r>
          </a:p>
          <a:p>
            <a:pPr marL="285750" indent="-285750">
              <a:buFont typeface="Wingdings" pitchFamily="2" charset="2"/>
              <a:buChar char="§"/>
            </a:pPr>
            <a:r>
              <a:rPr lang="en-US" b="1" dirty="0" smtClean="0"/>
              <a:t>Quantifying chaos</a:t>
            </a:r>
            <a:endParaRPr lang="en-US" sz="1600" b="1" dirty="0" smtClean="0"/>
          </a:p>
          <a:p>
            <a:pPr marL="285750" indent="-285750">
              <a:buFont typeface="Wingdings" pitchFamily="2" charset="2"/>
              <a:buChar char="§"/>
            </a:pPr>
            <a:r>
              <a:rPr lang="en-US" sz="1600" dirty="0" smtClean="0">
                <a:solidFill>
                  <a:schemeClr val="tx1">
                    <a:alpha val="55000"/>
                  </a:schemeClr>
                </a:solidFill>
              </a:rPr>
              <a:t>Type of chaotic signal</a:t>
            </a:r>
          </a:p>
          <a:p>
            <a:pPr marL="285750" indent="-285750">
              <a:buFont typeface="Wingdings" pitchFamily="2" charset="2"/>
              <a:buChar char="§"/>
            </a:pPr>
            <a:r>
              <a:rPr lang="en-US" sz="1600" dirty="0" smtClean="0">
                <a:solidFill>
                  <a:schemeClr val="tx1">
                    <a:alpha val="55000"/>
                  </a:schemeClr>
                </a:solidFill>
              </a:rPr>
              <a:t>Microwave chaos</a:t>
            </a:r>
            <a:endParaRPr lang="en-US" sz="1600" dirty="0">
              <a:solidFill>
                <a:schemeClr val="tx1">
                  <a:alpha val="55000"/>
                </a:schemeClr>
              </a:solidFill>
            </a:endParaRPr>
          </a:p>
        </p:txBody>
      </p:sp>
      <p:sp>
        <p:nvSpPr>
          <p:cNvPr id="2" name="Rectangle 1"/>
          <p:cNvSpPr/>
          <p:nvPr/>
        </p:nvSpPr>
        <p:spPr>
          <a:xfrm>
            <a:off x="990600" y="3315269"/>
            <a:ext cx="3523209" cy="369332"/>
          </a:xfrm>
          <a:prstGeom prst="rect">
            <a:avLst/>
          </a:prstGeom>
        </p:spPr>
        <p:txBody>
          <a:bodyPr wrap="none">
            <a:spAutoFit/>
          </a:bodyPr>
          <a:lstStyle/>
          <a:p>
            <a:pPr marL="285750" indent="-285750">
              <a:buFont typeface="Arial" panose="020B0604020202020204" pitchFamily="34" charset="0"/>
              <a:buChar char="•"/>
            </a:pPr>
            <a:r>
              <a:rPr lang="en-US" b="1" dirty="0"/>
              <a:t>Kaplan – Yorke dimensionality</a:t>
            </a:r>
            <a:endParaRPr lang="en-US" dirty="0"/>
          </a:p>
        </p:txBody>
      </p:sp>
      <p:sp>
        <p:nvSpPr>
          <p:cNvPr id="3" name="Rectangle 2"/>
          <p:cNvSpPr/>
          <p:nvPr/>
        </p:nvSpPr>
        <p:spPr>
          <a:xfrm>
            <a:off x="1295400" y="3733800"/>
            <a:ext cx="5486400" cy="338554"/>
          </a:xfrm>
          <a:prstGeom prst="rect">
            <a:avLst/>
          </a:prstGeom>
        </p:spPr>
        <p:txBody>
          <a:bodyPr wrap="square">
            <a:spAutoFit/>
          </a:bodyPr>
          <a:lstStyle/>
          <a:p>
            <a:r>
              <a:rPr lang="en-US" sz="1600" dirty="0"/>
              <a:t>Kaplan-Yorke dimension: fractal dimensionality</a:t>
            </a:r>
          </a:p>
        </p:txBody>
      </p:sp>
    </p:spTree>
    <p:extLst>
      <p:ext uri="{BB962C8B-B14F-4D97-AF65-F5344CB8AC3E}">
        <p14:creationId xmlns:p14="http://schemas.microsoft.com/office/powerpoint/2010/main" val="3643408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Conclusion (1)</a:t>
            </a:r>
            <a:endParaRPr lang="en-US" dirty="0">
              <a:latin typeface="+mn-lt"/>
            </a:endParaRPr>
          </a:p>
        </p:txBody>
      </p:sp>
      <p:sp>
        <p:nvSpPr>
          <p:cNvPr id="4" name="TextBox 3"/>
          <p:cNvSpPr txBox="1"/>
          <p:nvPr/>
        </p:nvSpPr>
        <p:spPr>
          <a:xfrm>
            <a:off x="990600" y="1458686"/>
            <a:ext cx="7467600" cy="4893647"/>
          </a:xfrm>
          <a:prstGeom prst="rect">
            <a:avLst/>
          </a:prstGeom>
          <a:noFill/>
        </p:spPr>
        <p:txBody>
          <a:bodyPr wrap="square" rtlCol="0">
            <a:spAutoFit/>
          </a:bodyPr>
          <a:lstStyle/>
          <a:p>
            <a:pPr marL="285750" indent="-285750">
              <a:buSzPct val="150000"/>
              <a:buFont typeface="Wingdings" pitchFamily="2" charset="2"/>
              <a:buChar char="ü"/>
            </a:pPr>
            <a:r>
              <a:rPr lang="en-US" sz="2400" dirty="0" smtClean="0"/>
              <a:t>Designed and implemented a nonlinear microwave oscillator as a hybrid discrete/continuous time system </a:t>
            </a:r>
          </a:p>
          <a:p>
            <a:pPr marL="285750" indent="-285750">
              <a:buSzPct val="150000"/>
              <a:buFont typeface="Wingdings" pitchFamily="2" charset="2"/>
              <a:buChar char="ü"/>
            </a:pPr>
            <a:endParaRPr lang="en-US" sz="2400" dirty="0" smtClean="0"/>
          </a:p>
          <a:p>
            <a:pPr marL="285750" indent="-285750">
              <a:buSzPct val="150000"/>
              <a:buFont typeface="Wingdings" pitchFamily="2" charset="2"/>
              <a:buChar char="ü"/>
            </a:pPr>
            <a:r>
              <a:rPr lang="en-US" sz="2400" dirty="0" smtClean="0"/>
              <a:t>Developed a model for simulation of experiment</a:t>
            </a:r>
          </a:p>
          <a:p>
            <a:pPr marL="285750" indent="-285750">
              <a:buSzPct val="150000"/>
              <a:buFont typeface="Wingdings" pitchFamily="2" charset="2"/>
              <a:buChar char="ü"/>
            </a:pPr>
            <a:endParaRPr lang="en-US" sz="2400" dirty="0" smtClean="0"/>
          </a:p>
          <a:p>
            <a:pPr marL="285750" indent="-285750">
              <a:buSzPct val="150000"/>
              <a:buFont typeface="Wingdings" pitchFamily="2" charset="2"/>
              <a:buChar char="ü"/>
            </a:pPr>
            <a:r>
              <a:rPr lang="en-US" sz="2400" dirty="0" smtClean="0"/>
              <a:t>Investigated the dynamics of the system with a voltage integrator as a filter function</a:t>
            </a:r>
          </a:p>
          <a:p>
            <a:pPr marL="1200150" lvl="2" indent="-285750">
              <a:lnSpc>
                <a:spcPct val="150000"/>
              </a:lnSpc>
              <a:buFontTx/>
              <a:buChar char="-"/>
            </a:pPr>
            <a:r>
              <a:rPr lang="en-US" dirty="0" smtClean="0"/>
              <a:t>A bounded dynamics regime:</a:t>
            </a:r>
          </a:p>
          <a:p>
            <a:pPr marL="2171700" lvl="4" indent="-342900">
              <a:lnSpc>
                <a:spcPct val="150000"/>
              </a:lnSpc>
              <a:buFont typeface="+mj-lt"/>
              <a:buAutoNum type="alphaLcPeriod"/>
            </a:pPr>
            <a:r>
              <a:rPr lang="en-US" dirty="0" smtClean="0"/>
              <a:t>Sinusoidal nonlinearity: chaos is possible</a:t>
            </a:r>
          </a:p>
          <a:p>
            <a:pPr marL="2171700" lvl="4" indent="-342900">
              <a:lnSpc>
                <a:spcPct val="150000"/>
              </a:lnSpc>
              <a:buFont typeface="+mj-lt"/>
              <a:buAutoNum type="alphaLcPeriod"/>
            </a:pPr>
            <a:r>
              <a:rPr lang="en-US" dirty="0" smtClean="0"/>
              <a:t>Boolean nonlinearity: self-similarity periodic behavior</a:t>
            </a:r>
            <a:endParaRPr lang="en-US" dirty="0"/>
          </a:p>
          <a:p>
            <a:pPr marL="1200150" lvl="2" indent="-285750">
              <a:lnSpc>
                <a:spcPct val="150000"/>
              </a:lnSpc>
              <a:buFontTx/>
              <a:buChar char="-"/>
            </a:pPr>
            <a:r>
              <a:rPr lang="en-US" dirty="0" smtClean="0"/>
              <a:t>An unbounded dynamics regime: deterministic Brownian motion</a:t>
            </a:r>
            <a:endParaRPr lang="en-US" dirty="0"/>
          </a:p>
          <a:p>
            <a:pPr marL="285750" indent="-285750">
              <a:lnSpc>
                <a:spcPct val="150000"/>
              </a:lnSpc>
              <a:buFontTx/>
              <a:buChar char="-"/>
            </a:pPr>
            <a:endParaRPr lang="en-US" sz="2400" dirty="0" smtClean="0"/>
          </a:p>
        </p:txBody>
      </p:sp>
    </p:spTree>
    <p:extLst>
      <p:ext uri="{BB962C8B-B14F-4D97-AF65-F5344CB8AC3E}">
        <p14:creationId xmlns:p14="http://schemas.microsoft.com/office/powerpoint/2010/main" val="2063717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Conclusion (2)</a:t>
            </a:r>
            <a:endParaRPr lang="en-US" dirty="0">
              <a:latin typeface="+mn-lt"/>
            </a:endParaRPr>
          </a:p>
        </p:txBody>
      </p:sp>
      <p:sp>
        <p:nvSpPr>
          <p:cNvPr id="3" name="Content Placeholder 2"/>
          <p:cNvSpPr>
            <a:spLocks noGrp="1"/>
          </p:cNvSpPr>
          <p:nvPr>
            <p:ph idx="1"/>
          </p:nvPr>
        </p:nvSpPr>
        <p:spPr/>
        <p:txBody>
          <a:bodyPr>
            <a:normAutofit/>
          </a:bodyPr>
          <a:lstStyle/>
          <a:p>
            <a:pPr marL="285750" indent="-285750">
              <a:lnSpc>
                <a:spcPct val="150000"/>
              </a:lnSpc>
              <a:buSzPct val="150000"/>
              <a:buFont typeface="Wingdings" pitchFamily="2" charset="2"/>
              <a:buChar char="ü"/>
            </a:pPr>
            <a:r>
              <a:rPr lang="en-US" sz="2400" dirty="0"/>
              <a:t>Generated FM chaotic signal in frequency range : 2.7-3.5 </a:t>
            </a:r>
            <a:r>
              <a:rPr lang="en-US" sz="2400" dirty="0" smtClean="0"/>
              <a:t>GHz</a:t>
            </a:r>
          </a:p>
          <a:p>
            <a:pPr marL="285750" indent="-285750">
              <a:lnSpc>
                <a:spcPct val="150000"/>
              </a:lnSpc>
              <a:buSzPct val="150000"/>
              <a:buFont typeface="Wingdings" pitchFamily="2" charset="2"/>
              <a:buChar char="ü"/>
            </a:pPr>
            <a:endParaRPr lang="en-US" sz="2400" dirty="0"/>
          </a:p>
          <a:p>
            <a:pPr marL="285750" lvl="0" indent="-285750">
              <a:buSzPct val="150000"/>
              <a:buFont typeface="Wingdings" pitchFamily="2" charset="2"/>
              <a:buChar char="ü"/>
            </a:pPr>
            <a:r>
              <a:rPr lang="en-US" sz="2400" dirty="0">
                <a:solidFill>
                  <a:prstClr val="black"/>
                </a:solidFill>
              </a:rPr>
              <a:t>Demonstrated the advantage of the frequency-modulated microwave chaotic signal in range finding applications</a:t>
            </a:r>
          </a:p>
          <a:p>
            <a:endParaRPr lang="en-US" sz="2400" dirty="0"/>
          </a:p>
        </p:txBody>
      </p:sp>
    </p:spTree>
    <p:extLst>
      <p:ext uri="{BB962C8B-B14F-4D97-AF65-F5344CB8AC3E}">
        <p14:creationId xmlns:p14="http://schemas.microsoft.com/office/powerpoint/2010/main" val="2649583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Future work</a:t>
            </a:r>
            <a:endParaRPr lang="en-US" dirty="0">
              <a:latin typeface="+mn-lt"/>
            </a:endParaRPr>
          </a:p>
        </p:txBody>
      </p:sp>
      <p:sp>
        <p:nvSpPr>
          <p:cNvPr id="3" name="Content Placeholder 2"/>
          <p:cNvSpPr>
            <a:spLocks noGrp="1"/>
          </p:cNvSpPr>
          <p:nvPr>
            <p:ph idx="1"/>
          </p:nvPr>
        </p:nvSpPr>
        <p:spPr/>
        <p:txBody>
          <a:bodyPr>
            <a:normAutofit/>
          </a:bodyPr>
          <a:lstStyle/>
          <a:p>
            <a:pPr>
              <a:buFont typeface="Wingdings" pitchFamily="2" charset="2"/>
              <a:buChar char="q"/>
            </a:pPr>
            <a:r>
              <a:rPr lang="en-US" sz="2400" dirty="0" smtClean="0"/>
              <a:t>Frequency locking (phase synchronization) in FM chaotic signals</a:t>
            </a:r>
          </a:p>
          <a:p>
            <a:pPr>
              <a:buFont typeface="Wingdings" pitchFamily="2" charset="2"/>
              <a:buChar char="q"/>
            </a:pPr>
            <a:endParaRPr lang="en-US" sz="2400" dirty="0"/>
          </a:p>
          <a:p>
            <a:pPr>
              <a:buFont typeface="Wingdings" pitchFamily="2" charset="2"/>
              <a:buChar char="q"/>
            </a:pPr>
            <a:endParaRPr lang="en-US" sz="2400" dirty="0" smtClean="0"/>
          </a:p>
          <a:p>
            <a:pPr>
              <a:buFont typeface="Wingdings" pitchFamily="2" charset="2"/>
              <a:buChar char="q"/>
            </a:pPr>
            <a:endParaRPr lang="en-US" sz="2400" dirty="0"/>
          </a:p>
          <a:p>
            <a:pPr>
              <a:buFont typeface="Wingdings" pitchFamily="2" charset="2"/>
              <a:buChar char="q"/>
            </a:pPr>
            <a:endParaRPr lang="en-US" sz="2400" dirty="0" smtClean="0"/>
          </a:p>
          <a:p>
            <a:pPr>
              <a:buFont typeface="Wingdings" pitchFamily="2" charset="2"/>
              <a:buChar char="q"/>
            </a:pPr>
            <a:endParaRPr lang="en-US" sz="2400" dirty="0" smtClean="0"/>
          </a:p>
          <a:p>
            <a:pPr>
              <a:buFont typeface="Wingdings" pitchFamily="2" charset="2"/>
              <a:buChar char="q"/>
            </a:pPr>
            <a:r>
              <a:rPr lang="en-US" sz="2400" dirty="0" smtClean="0"/>
              <a:t>Network of periodic oscillators</a:t>
            </a:r>
          </a:p>
          <a:p>
            <a:pPr>
              <a:buFont typeface="Wingdings" pitchFamily="2" charset="2"/>
              <a:buChar char="q"/>
            </a:pPr>
            <a:endParaRPr lang="en-US" sz="2400" dirty="0" smtClean="0"/>
          </a:p>
          <a:p>
            <a:pPr>
              <a:buFont typeface="Wingdings" pitchFamily="2" charset="2"/>
              <a:buChar char="q"/>
            </a:pPr>
            <a:r>
              <a:rPr lang="en-US" sz="2400" dirty="0" smtClean="0"/>
              <a:t>The feedback loop with multiple time delay functions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616" y="2590800"/>
            <a:ext cx="3922584" cy="1379597"/>
          </a:xfrm>
          <a:prstGeom prst="rect">
            <a:avLst/>
          </a:prstGeom>
        </p:spPr>
      </p:pic>
    </p:spTree>
    <p:extLst>
      <p:ext uri="{BB962C8B-B14F-4D97-AF65-F5344CB8AC3E}">
        <p14:creationId xmlns:p14="http://schemas.microsoft.com/office/powerpoint/2010/main" val="3066402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38400" y="2800350"/>
            <a:ext cx="4800600" cy="1107996"/>
          </a:xfrm>
          <a:prstGeom prst="rect">
            <a:avLst/>
          </a:prstGeom>
          <a:noFill/>
        </p:spPr>
        <p:txBody>
          <a:bodyPr wrap="square" rtlCol="0">
            <a:spAutoFit/>
          </a:bodyPr>
          <a:lstStyle/>
          <a:p>
            <a:r>
              <a:rPr lang="en-US" sz="6600" dirty="0" smtClean="0">
                <a:solidFill>
                  <a:schemeClr val="bg2">
                    <a:lumMod val="90000"/>
                  </a:schemeClr>
                </a:solidFill>
              </a:rPr>
              <a:t>Thank you! </a:t>
            </a:r>
            <a:endParaRPr lang="en-US" sz="6600" dirty="0">
              <a:solidFill>
                <a:schemeClr val="bg2">
                  <a:lumMod val="90000"/>
                </a:schemeClr>
              </a:solidFill>
            </a:endParaRPr>
          </a:p>
        </p:txBody>
      </p:sp>
    </p:spTree>
    <p:extLst>
      <p:ext uri="{BB962C8B-B14F-4D97-AF65-F5344CB8AC3E}">
        <p14:creationId xmlns:p14="http://schemas.microsoft.com/office/powerpoint/2010/main" val="2285431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229600" cy="1143000"/>
          </a:xfrm>
        </p:spPr>
        <p:txBody>
          <a:bodyPr/>
          <a:lstStyle/>
          <a:p>
            <a:r>
              <a:rPr lang="en-US" i="1" dirty="0" smtClean="0"/>
              <a:t>Supplementary materials</a:t>
            </a:r>
            <a:endParaRPr lang="en-US" i="1" dirty="0"/>
          </a:p>
        </p:txBody>
      </p:sp>
    </p:spTree>
    <p:extLst>
      <p:ext uri="{BB962C8B-B14F-4D97-AF65-F5344CB8AC3E}">
        <p14:creationId xmlns:p14="http://schemas.microsoft.com/office/powerpoint/2010/main" val="590379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5257800" cy="369332"/>
          </a:xfrm>
          <a:prstGeom prst="rect">
            <a:avLst/>
          </a:prstGeom>
          <a:noFill/>
        </p:spPr>
        <p:txBody>
          <a:bodyPr wrap="square" rtlCol="0">
            <a:spAutoFit/>
          </a:bodyPr>
          <a:lstStyle/>
          <a:p>
            <a:r>
              <a:rPr lang="en-US" dirty="0" smtClean="0"/>
              <a:t>Calculate ambiguity function of Chaos FM signal</a:t>
            </a:r>
            <a:endParaRPr lang="en-US" dirty="0"/>
          </a:p>
        </p:txBody>
      </p:sp>
      <p:sp>
        <p:nvSpPr>
          <p:cNvPr id="3" name="TextBox 2"/>
          <p:cNvSpPr txBox="1"/>
          <p:nvPr/>
        </p:nvSpPr>
        <p:spPr>
          <a:xfrm>
            <a:off x="533400" y="880646"/>
            <a:ext cx="6629400" cy="769441"/>
          </a:xfrm>
          <a:prstGeom prst="rect">
            <a:avLst/>
          </a:prstGeom>
          <a:noFill/>
        </p:spPr>
        <p:txBody>
          <a:bodyPr wrap="square" rtlCol="0">
            <a:spAutoFit/>
          </a:bodyPr>
          <a:lstStyle/>
          <a:p>
            <a:pPr marL="285750" indent="-285750">
              <a:buFont typeface="Arial" pitchFamily="34" charset="0"/>
              <a:buChar char="•"/>
            </a:pPr>
            <a:r>
              <a:rPr lang="en-US" sz="1600" b="1" dirty="0" smtClean="0"/>
              <a:t>Ambiguity function: </a:t>
            </a:r>
            <a:r>
              <a:rPr lang="en-US" sz="1400" dirty="0" smtClean="0"/>
              <a:t>the 2-dimensonal function of time delay </a:t>
            </a:r>
            <a:r>
              <a:rPr lang="en-US" sz="1400" i="1" dirty="0" smtClean="0">
                <a:latin typeface="Symbol" pitchFamily="18" charset="2"/>
              </a:rPr>
              <a:t>t</a:t>
            </a:r>
            <a:r>
              <a:rPr lang="en-US" sz="1400" dirty="0" smtClean="0"/>
              <a:t> and Doppler frequency </a:t>
            </a:r>
            <a:r>
              <a:rPr lang="en-US" sz="1400" i="1" dirty="0" smtClean="0"/>
              <a:t>f</a:t>
            </a:r>
            <a:r>
              <a:rPr lang="en-US" sz="1400" dirty="0" smtClean="0"/>
              <a:t> showing the distortion of the returned signal; </a:t>
            </a:r>
          </a:p>
          <a:p>
            <a:pPr marL="285750" indent="-285750">
              <a:buFont typeface="Arial" pitchFamily="34" charset="0"/>
              <a:buChar char="•"/>
            </a:pPr>
            <a:r>
              <a:rPr lang="en-US" sz="1400" dirty="0"/>
              <a:t>T</a:t>
            </a:r>
            <a:r>
              <a:rPr lang="en-US" sz="1400" dirty="0" smtClean="0"/>
              <a:t>he value  of ambiguity function is given by magnitude of the following integral </a:t>
            </a:r>
            <a:endParaRPr lang="en-US" sz="1400" dirty="0"/>
          </a:p>
        </p:txBody>
      </p:sp>
      <p:graphicFrame>
        <p:nvGraphicFramePr>
          <p:cNvPr id="5" name="Object 4"/>
          <p:cNvGraphicFramePr>
            <a:graphicFrameLocks noChangeAspect="1"/>
          </p:cNvGraphicFramePr>
          <p:nvPr>
            <p:extLst>
              <p:ext uri="{D42A27DB-BD31-4B8C-83A1-F6EECF244321}">
                <p14:modId xmlns:p14="http://schemas.microsoft.com/office/powerpoint/2010/main" val="2607720323"/>
              </p:ext>
            </p:extLst>
          </p:nvPr>
        </p:nvGraphicFramePr>
        <p:xfrm>
          <a:off x="2286000" y="1752600"/>
          <a:ext cx="2266950" cy="533400"/>
        </p:xfrm>
        <a:graphic>
          <a:graphicData uri="http://schemas.openxmlformats.org/presentationml/2006/ole">
            <mc:AlternateContent xmlns:mc="http://schemas.openxmlformats.org/markup-compatibility/2006">
              <mc:Choice xmlns:v="urn:schemas-microsoft-com:vml" Requires="v">
                <p:oleObj spid="_x0000_s34450" name="Equation" r:id="rId3" imgW="1942920" imgH="457200" progId="Equation.DSMT4">
                  <p:embed/>
                </p:oleObj>
              </mc:Choice>
              <mc:Fallback>
                <p:oleObj name="Equation" r:id="rId3" imgW="1942920" imgH="457200" progId="Equation.DSMT4">
                  <p:embed/>
                  <p:pic>
                    <p:nvPicPr>
                      <p:cNvPr id="0" name=""/>
                      <p:cNvPicPr/>
                      <p:nvPr/>
                    </p:nvPicPr>
                    <p:blipFill>
                      <a:blip r:embed="rId4"/>
                      <a:stretch>
                        <a:fillRect/>
                      </a:stretch>
                    </p:blipFill>
                    <p:spPr>
                      <a:xfrm>
                        <a:off x="2286000" y="1752600"/>
                        <a:ext cx="2266950" cy="533400"/>
                      </a:xfrm>
                      <a:prstGeom prst="rect">
                        <a:avLst/>
                      </a:prstGeom>
                    </p:spPr>
                  </p:pic>
                </p:oleObj>
              </mc:Fallback>
            </mc:AlternateContent>
          </a:graphicData>
        </a:graphic>
      </p:graphicFrame>
      <p:sp>
        <p:nvSpPr>
          <p:cNvPr id="6" name="Rectangle 5"/>
          <p:cNvSpPr/>
          <p:nvPr/>
        </p:nvSpPr>
        <p:spPr>
          <a:xfrm>
            <a:off x="1143000" y="2362200"/>
            <a:ext cx="5715000" cy="307777"/>
          </a:xfrm>
          <a:prstGeom prst="rect">
            <a:avLst/>
          </a:prstGeom>
        </p:spPr>
        <p:txBody>
          <a:bodyPr wrap="square">
            <a:spAutoFit/>
          </a:bodyPr>
          <a:lstStyle/>
          <a:p>
            <a:r>
              <a:rPr lang="en-US" sz="1400" dirty="0" smtClean="0"/>
              <a:t>Where s(t) is complex signal, </a:t>
            </a:r>
            <a:r>
              <a:rPr lang="en-US" sz="1400" i="1" dirty="0" smtClean="0">
                <a:latin typeface="Symbol" pitchFamily="18" charset="2"/>
              </a:rPr>
              <a:t>t </a:t>
            </a:r>
            <a:r>
              <a:rPr lang="en-US" sz="1400" dirty="0" smtClean="0"/>
              <a:t>is time delay and f is Doppler frequency</a:t>
            </a:r>
            <a:endParaRPr lang="en-US" sz="1400" dirty="0"/>
          </a:p>
        </p:txBody>
      </p:sp>
      <p:sp>
        <p:nvSpPr>
          <p:cNvPr id="4" name="TextBox 3"/>
          <p:cNvSpPr txBox="1"/>
          <p:nvPr/>
        </p:nvSpPr>
        <p:spPr>
          <a:xfrm>
            <a:off x="914400" y="3124200"/>
            <a:ext cx="2286000" cy="369332"/>
          </a:xfrm>
          <a:prstGeom prst="rect">
            <a:avLst/>
          </a:prstGeom>
          <a:noFill/>
        </p:spPr>
        <p:txBody>
          <a:bodyPr wrap="square" rtlCol="0">
            <a:spAutoFit/>
          </a:bodyPr>
          <a:lstStyle/>
          <a:p>
            <a:pPr marL="285750" indent="-285750">
              <a:buFont typeface="Arial" pitchFamily="34" charset="0"/>
              <a:buChar char="•"/>
            </a:pPr>
            <a:r>
              <a:rPr lang="en-US" dirty="0" smtClean="0"/>
              <a:t>Chaos FM signal:</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09679753"/>
              </p:ext>
            </p:extLst>
          </p:nvPr>
        </p:nvGraphicFramePr>
        <p:xfrm>
          <a:off x="1905000" y="3657599"/>
          <a:ext cx="952500" cy="322621"/>
        </p:xfrm>
        <a:graphic>
          <a:graphicData uri="http://schemas.openxmlformats.org/presentationml/2006/ole">
            <mc:AlternateContent xmlns:mc="http://schemas.openxmlformats.org/markup-compatibility/2006">
              <mc:Choice xmlns:v="urn:schemas-microsoft-com:vml" Requires="v">
                <p:oleObj spid="_x0000_s34451" name="Equation" r:id="rId5" imgW="787320" imgH="266400" progId="Equation.DSMT4">
                  <p:embed/>
                </p:oleObj>
              </mc:Choice>
              <mc:Fallback>
                <p:oleObj name="Equation" r:id="rId5" imgW="787320" imgH="266400" progId="Equation.DSMT4">
                  <p:embed/>
                  <p:pic>
                    <p:nvPicPr>
                      <p:cNvPr id="0" name=""/>
                      <p:cNvPicPr/>
                      <p:nvPr/>
                    </p:nvPicPr>
                    <p:blipFill>
                      <a:blip r:embed="rId6"/>
                      <a:stretch>
                        <a:fillRect/>
                      </a:stretch>
                    </p:blipFill>
                    <p:spPr>
                      <a:xfrm>
                        <a:off x="1905000" y="3657599"/>
                        <a:ext cx="952500" cy="32262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6868150"/>
              </p:ext>
            </p:extLst>
          </p:nvPr>
        </p:nvGraphicFramePr>
        <p:xfrm>
          <a:off x="1905000" y="3993653"/>
          <a:ext cx="1600200" cy="514847"/>
        </p:xfrm>
        <a:graphic>
          <a:graphicData uri="http://schemas.openxmlformats.org/presentationml/2006/ole">
            <mc:AlternateContent xmlns:mc="http://schemas.openxmlformats.org/markup-compatibility/2006">
              <mc:Choice xmlns:v="urn:schemas-microsoft-com:vml" Requires="v">
                <p:oleObj spid="_x0000_s34452" name="Equation" r:id="rId7" imgW="1460160" imgH="469800" progId="Equation.DSMT4">
                  <p:embed/>
                </p:oleObj>
              </mc:Choice>
              <mc:Fallback>
                <p:oleObj name="Equation" r:id="rId7" imgW="1460160" imgH="469800" progId="Equation.DSMT4">
                  <p:embed/>
                  <p:pic>
                    <p:nvPicPr>
                      <p:cNvPr id="0" name=""/>
                      <p:cNvPicPr/>
                      <p:nvPr/>
                    </p:nvPicPr>
                    <p:blipFill>
                      <a:blip r:embed="rId8"/>
                      <a:stretch>
                        <a:fillRect/>
                      </a:stretch>
                    </p:blipFill>
                    <p:spPr>
                      <a:xfrm>
                        <a:off x="1905000" y="3993653"/>
                        <a:ext cx="1600200" cy="51484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92330353"/>
              </p:ext>
            </p:extLst>
          </p:nvPr>
        </p:nvGraphicFramePr>
        <p:xfrm>
          <a:off x="1600200" y="4648200"/>
          <a:ext cx="4132262" cy="533400"/>
        </p:xfrm>
        <a:graphic>
          <a:graphicData uri="http://schemas.openxmlformats.org/presentationml/2006/ole">
            <mc:AlternateContent xmlns:mc="http://schemas.openxmlformats.org/markup-compatibility/2006">
              <mc:Choice xmlns:v="urn:schemas-microsoft-com:vml" Requires="v">
                <p:oleObj spid="_x0000_s34453" name="Equation" r:id="rId9" imgW="3543120" imgH="457200" progId="Equation.DSMT4">
                  <p:embed/>
                </p:oleObj>
              </mc:Choice>
              <mc:Fallback>
                <p:oleObj name="Equation" r:id="rId9" imgW="3543120" imgH="457200" progId="Equation.DSMT4">
                  <p:embed/>
                  <p:pic>
                    <p:nvPicPr>
                      <p:cNvPr id="0" name=""/>
                      <p:cNvPicPr>
                        <a:picLocks noChangeAspect="1" noChangeArrowheads="1"/>
                      </p:cNvPicPr>
                      <p:nvPr/>
                    </p:nvPicPr>
                    <p:blipFill>
                      <a:blip r:embed="rId10"/>
                      <a:srcRect/>
                      <a:stretch>
                        <a:fillRect/>
                      </a:stretch>
                    </p:blipFill>
                    <p:spPr bwMode="auto">
                      <a:xfrm>
                        <a:off x="1600200" y="4648200"/>
                        <a:ext cx="41322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91880404"/>
              </p:ext>
            </p:extLst>
          </p:nvPr>
        </p:nvGraphicFramePr>
        <p:xfrm>
          <a:off x="1447800" y="5791199"/>
          <a:ext cx="1295400" cy="555171"/>
        </p:xfrm>
        <a:graphic>
          <a:graphicData uri="http://schemas.openxmlformats.org/presentationml/2006/ole">
            <mc:AlternateContent xmlns:mc="http://schemas.openxmlformats.org/markup-compatibility/2006">
              <mc:Choice xmlns:v="urn:schemas-microsoft-com:vml" Requires="v">
                <p:oleObj spid="_x0000_s34454" name="Equation" r:id="rId11" imgW="977760" imgH="419040" progId="Equation.DSMT4">
                  <p:embed/>
                </p:oleObj>
              </mc:Choice>
              <mc:Fallback>
                <p:oleObj name="Equation" r:id="rId11" imgW="977760" imgH="419040" progId="Equation.DSMT4">
                  <p:embed/>
                  <p:pic>
                    <p:nvPicPr>
                      <p:cNvPr id="0" name=""/>
                      <p:cNvPicPr/>
                      <p:nvPr/>
                    </p:nvPicPr>
                    <p:blipFill>
                      <a:blip r:embed="rId12"/>
                      <a:stretch>
                        <a:fillRect/>
                      </a:stretch>
                    </p:blipFill>
                    <p:spPr>
                      <a:xfrm>
                        <a:off x="1447800" y="5791199"/>
                        <a:ext cx="1295400" cy="555171"/>
                      </a:xfrm>
                      <a:prstGeom prst="rect">
                        <a:avLst/>
                      </a:prstGeom>
                    </p:spPr>
                  </p:pic>
                </p:oleObj>
              </mc:Fallback>
            </mc:AlternateContent>
          </a:graphicData>
        </a:graphic>
      </p:graphicFrame>
      <p:sp>
        <p:nvSpPr>
          <p:cNvPr id="11" name="TextBox 10"/>
          <p:cNvSpPr txBox="1"/>
          <p:nvPr/>
        </p:nvSpPr>
        <p:spPr>
          <a:xfrm>
            <a:off x="1219200" y="5257800"/>
            <a:ext cx="2286000" cy="369332"/>
          </a:xfrm>
          <a:prstGeom prst="rect">
            <a:avLst/>
          </a:prstGeom>
          <a:noFill/>
        </p:spPr>
        <p:txBody>
          <a:bodyPr wrap="square" rtlCol="0">
            <a:spAutoFit/>
          </a:bodyPr>
          <a:lstStyle/>
          <a:p>
            <a:pPr marL="285750" indent="-285750">
              <a:buFont typeface="Arial" pitchFamily="34" charset="0"/>
              <a:buChar char="•"/>
            </a:pPr>
            <a:r>
              <a:rPr lang="en-US" dirty="0" smtClean="0"/>
              <a:t>Approximation:</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266236726"/>
              </p:ext>
            </p:extLst>
          </p:nvPr>
        </p:nvGraphicFramePr>
        <p:xfrm>
          <a:off x="3733800" y="5867400"/>
          <a:ext cx="1981200" cy="543232"/>
        </p:xfrm>
        <a:graphic>
          <a:graphicData uri="http://schemas.openxmlformats.org/presentationml/2006/ole">
            <mc:AlternateContent xmlns:mc="http://schemas.openxmlformats.org/markup-compatibility/2006">
              <mc:Choice xmlns:v="urn:schemas-microsoft-com:vml" Requires="v">
                <p:oleObj spid="_x0000_s34455" name="Equation" r:id="rId13" imgW="1574640" imgH="431640" progId="Equation.DSMT4">
                  <p:embed/>
                </p:oleObj>
              </mc:Choice>
              <mc:Fallback>
                <p:oleObj name="Equation" r:id="rId13" imgW="1574640" imgH="431640" progId="Equation.DSMT4">
                  <p:embed/>
                  <p:pic>
                    <p:nvPicPr>
                      <p:cNvPr id="0" name=""/>
                      <p:cNvPicPr/>
                      <p:nvPr/>
                    </p:nvPicPr>
                    <p:blipFill>
                      <a:blip r:embed="rId14"/>
                      <a:stretch>
                        <a:fillRect/>
                      </a:stretch>
                    </p:blipFill>
                    <p:spPr>
                      <a:xfrm>
                        <a:off x="3733800" y="5867400"/>
                        <a:ext cx="1981200" cy="54323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18296751"/>
              </p:ext>
            </p:extLst>
          </p:nvPr>
        </p:nvGraphicFramePr>
        <p:xfrm>
          <a:off x="7543800" y="5867400"/>
          <a:ext cx="482600" cy="393700"/>
        </p:xfrm>
        <a:graphic>
          <a:graphicData uri="http://schemas.openxmlformats.org/presentationml/2006/ole">
            <mc:AlternateContent xmlns:mc="http://schemas.openxmlformats.org/markup-compatibility/2006">
              <mc:Choice xmlns:v="urn:schemas-microsoft-com:vml" Requires="v">
                <p:oleObj spid="_x0000_s34456" name="Equation" r:id="rId15" imgW="482400" imgH="393480" progId="Equation.DSMT4">
                  <p:embed/>
                </p:oleObj>
              </mc:Choice>
              <mc:Fallback>
                <p:oleObj name="Equation" r:id="rId15" imgW="482400" imgH="393480" progId="Equation.DSMT4">
                  <p:embed/>
                  <p:pic>
                    <p:nvPicPr>
                      <p:cNvPr id="0" name=""/>
                      <p:cNvPicPr/>
                      <p:nvPr/>
                    </p:nvPicPr>
                    <p:blipFill>
                      <a:blip r:embed="rId16"/>
                      <a:stretch>
                        <a:fillRect/>
                      </a:stretch>
                    </p:blipFill>
                    <p:spPr>
                      <a:xfrm>
                        <a:off x="7543800" y="5867400"/>
                        <a:ext cx="482600" cy="393700"/>
                      </a:xfrm>
                      <a:prstGeom prst="rect">
                        <a:avLst/>
                      </a:prstGeom>
                    </p:spPr>
                  </p:pic>
                </p:oleObj>
              </mc:Fallback>
            </mc:AlternateContent>
          </a:graphicData>
        </a:graphic>
      </p:graphicFrame>
      <p:sp>
        <p:nvSpPr>
          <p:cNvPr id="14" name="TextBox 13"/>
          <p:cNvSpPr txBox="1"/>
          <p:nvPr/>
        </p:nvSpPr>
        <p:spPr>
          <a:xfrm>
            <a:off x="6591300" y="5945088"/>
            <a:ext cx="838200" cy="307777"/>
          </a:xfrm>
          <a:prstGeom prst="rect">
            <a:avLst/>
          </a:prstGeom>
          <a:noFill/>
        </p:spPr>
        <p:txBody>
          <a:bodyPr wrap="square" rtlCol="0">
            <a:spAutoFit/>
          </a:bodyPr>
          <a:lstStyle/>
          <a:p>
            <a:r>
              <a:rPr lang="en-US" sz="1400" dirty="0" smtClean="0"/>
              <a:t>where</a:t>
            </a:r>
            <a:endParaRPr lang="en-US" sz="14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168516753"/>
              </p:ext>
            </p:extLst>
          </p:nvPr>
        </p:nvGraphicFramePr>
        <p:xfrm>
          <a:off x="7620000" y="6324600"/>
          <a:ext cx="711200" cy="228600"/>
        </p:xfrm>
        <a:graphic>
          <a:graphicData uri="http://schemas.openxmlformats.org/presentationml/2006/ole">
            <mc:AlternateContent xmlns:mc="http://schemas.openxmlformats.org/markup-compatibility/2006">
              <mc:Choice xmlns:v="urn:schemas-microsoft-com:vml" Requires="v">
                <p:oleObj spid="_x0000_s34457" name="Equation" r:id="rId17" imgW="711000" imgH="228600" progId="Equation.DSMT4">
                  <p:embed/>
                </p:oleObj>
              </mc:Choice>
              <mc:Fallback>
                <p:oleObj name="Equation" r:id="rId17" imgW="711000" imgH="228600" progId="Equation.DSMT4">
                  <p:embed/>
                  <p:pic>
                    <p:nvPicPr>
                      <p:cNvPr id="0" name=""/>
                      <p:cNvPicPr/>
                      <p:nvPr/>
                    </p:nvPicPr>
                    <p:blipFill>
                      <a:blip r:embed="rId18"/>
                      <a:stretch>
                        <a:fillRect/>
                      </a:stretch>
                    </p:blipFill>
                    <p:spPr>
                      <a:xfrm>
                        <a:off x="7620000" y="6324600"/>
                        <a:ext cx="711200" cy="228600"/>
                      </a:xfrm>
                      <a:prstGeom prst="rect">
                        <a:avLst/>
                      </a:prstGeom>
                    </p:spPr>
                  </p:pic>
                </p:oleObj>
              </mc:Fallback>
            </mc:AlternateContent>
          </a:graphicData>
        </a:graphic>
      </p:graphicFrame>
      <p:sp>
        <p:nvSpPr>
          <p:cNvPr id="16" name="TextBox 15"/>
          <p:cNvSpPr txBox="1"/>
          <p:nvPr/>
        </p:nvSpPr>
        <p:spPr>
          <a:xfrm>
            <a:off x="7239000" y="6533319"/>
            <a:ext cx="1618090" cy="307777"/>
          </a:xfrm>
          <a:prstGeom prst="rect">
            <a:avLst/>
          </a:prstGeom>
          <a:noFill/>
        </p:spPr>
        <p:txBody>
          <a:bodyPr wrap="square" rtlCol="0">
            <a:spAutoFit/>
          </a:bodyPr>
          <a:lstStyle/>
          <a:p>
            <a:r>
              <a:rPr lang="en-US" sz="1400" dirty="0" smtClean="0"/>
              <a:t>(operating point)</a:t>
            </a:r>
            <a:endParaRPr lang="en-US" sz="1400" dirty="0"/>
          </a:p>
        </p:txBody>
      </p:sp>
    </p:spTree>
    <p:extLst>
      <p:ext uri="{BB962C8B-B14F-4D97-AF65-F5344CB8AC3E}">
        <p14:creationId xmlns:p14="http://schemas.microsoft.com/office/powerpoint/2010/main" val="257720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idx="4294967295"/>
          </p:nvPr>
        </p:nvGraphicFramePr>
        <p:xfrm>
          <a:off x="228600" y="4038600"/>
          <a:ext cx="4281488" cy="2603500"/>
        </p:xfrm>
        <a:graphic>
          <a:graphicData uri="http://schemas.openxmlformats.org/presentationml/2006/ole">
            <mc:AlternateContent xmlns:mc="http://schemas.openxmlformats.org/markup-compatibility/2006">
              <mc:Choice xmlns:v="urn:schemas-microsoft-com:vml" Requires="v">
                <p:oleObj spid="_x0000_s19575" name="Chart" r:id="rId4" imgW="7191256" imgH="4371975" progId="Excel.Chart.8">
                  <p:embed/>
                </p:oleObj>
              </mc:Choice>
              <mc:Fallback>
                <p:oleObj name="Chart" r:id="rId4" imgW="7191256" imgH="43719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4281488"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03" name="Group 32"/>
          <p:cNvGrpSpPr>
            <a:grpSpLocks/>
          </p:cNvGrpSpPr>
          <p:nvPr/>
        </p:nvGrpSpPr>
        <p:grpSpPr bwMode="auto">
          <a:xfrm>
            <a:off x="304800" y="1352550"/>
            <a:ext cx="3689350" cy="1733550"/>
            <a:chOff x="480" y="654"/>
            <a:chExt cx="2324" cy="1092"/>
          </a:xfrm>
        </p:grpSpPr>
        <p:grpSp>
          <p:nvGrpSpPr>
            <p:cNvPr id="66564" name="Group 3"/>
            <p:cNvGrpSpPr>
              <a:grpSpLocks/>
            </p:cNvGrpSpPr>
            <p:nvPr/>
          </p:nvGrpSpPr>
          <p:grpSpPr bwMode="auto">
            <a:xfrm>
              <a:off x="598" y="682"/>
              <a:ext cx="2192" cy="758"/>
              <a:chOff x="1392" y="1003"/>
              <a:chExt cx="1400" cy="300"/>
            </a:xfrm>
          </p:grpSpPr>
          <p:pic>
            <p:nvPicPr>
              <p:cNvPr id="6656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392" y="1008"/>
                <a:ext cx="43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76" y="1008"/>
                <a:ext cx="43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60" y="1003"/>
                <a:ext cx="43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Line 7"/>
              <p:cNvSpPr>
                <a:spLocks noChangeShapeType="1"/>
              </p:cNvSpPr>
              <p:nvPr/>
            </p:nvSpPr>
            <p:spPr bwMode="auto">
              <a:xfrm>
                <a:off x="2112" y="1104"/>
                <a:ext cx="288"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8"/>
              <p:cNvSpPr>
                <a:spLocks noChangeShapeType="1"/>
              </p:cNvSpPr>
              <p:nvPr/>
            </p:nvSpPr>
            <p:spPr bwMode="auto">
              <a:xfrm>
                <a:off x="2108" y="1256"/>
                <a:ext cx="288"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Line 9"/>
              <p:cNvSpPr>
                <a:spLocks noChangeShapeType="1"/>
              </p:cNvSpPr>
              <p:nvPr/>
            </p:nvSpPr>
            <p:spPr bwMode="auto">
              <a:xfrm>
                <a:off x="1723" y="1104"/>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10"/>
              <p:cNvSpPr>
                <a:spLocks noChangeShapeType="1"/>
              </p:cNvSpPr>
              <p:nvPr/>
            </p:nvSpPr>
            <p:spPr bwMode="auto">
              <a:xfrm>
                <a:off x="1728" y="1263"/>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572" name="Text Box 11"/>
            <p:cNvSpPr txBox="1">
              <a:spLocks noChangeArrowheads="1"/>
            </p:cNvSpPr>
            <p:nvPr/>
          </p:nvSpPr>
          <p:spPr bwMode="auto">
            <a:xfrm>
              <a:off x="742" y="659"/>
              <a:ext cx="5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L/N</a:t>
              </a:r>
            </a:p>
          </p:txBody>
        </p:sp>
        <p:sp>
          <p:nvSpPr>
            <p:cNvPr id="66573" name="Text Box 12"/>
            <p:cNvSpPr txBox="1">
              <a:spLocks noChangeArrowheads="1"/>
            </p:cNvSpPr>
            <p:nvPr/>
          </p:nvSpPr>
          <p:spPr bwMode="auto">
            <a:xfrm>
              <a:off x="1341" y="667"/>
              <a:ext cx="52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L/N</a:t>
              </a:r>
            </a:p>
          </p:txBody>
        </p:sp>
        <p:sp>
          <p:nvSpPr>
            <p:cNvPr id="66574" name="Text Box 13"/>
            <p:cNvSpPr txBox="1">
              <a:spLocks noChangeArrowheads="1"/>
            </p:cNvSpPr>
            <p:nvPr/>
          </p:nvSpPr>
          <p:spPr bwMode="auto">
            <a:xfrm>
              <a:off x="2257" y="654"/>
              <a:ext cx="5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L/N</a:t>
              </a:r>
            </a:p>
          </p:txBody>
        </p:sp>
        <p:sp>
          <p:nvSpPr>
            <p:cNvPr id="66575" name="Text Box 14"/>
            <p:cNvSpPr txBox="1">
              <a:spLocks noChangeArrowheads="1"/>
            </p:cNvSpPr>
            <p:nvPr/>
          </p:nvSpPr>
          <p:spPr bwMode="auto">
            <a:xfrm>
              <a:off x="480" y="1078"/>
              <a:ext cx="46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C/2N</a:t>
              </a:r>
            </a:p>
          </p:txBody>
        </p:sp>
        <p:sp>
          <p:nvSpPr>
            <p:cNvPr id="66576" name="Text Box 15"/>
            <p:cNvSpPr txBox="1">
              <a:spLocks noChangeArrowheads="1"/>
            </p:cNvSpPr>
            <p:nvPr/>
          </p:nvSpPr>
          <p:spPr bwMode="auto">
            <a:xfrm>
              <a:off x="830" y="1081"/>
              <a:ext cx="46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C/2N</a:t>
              </a:r>
            </a:p>
          </p:txBody>
        </p:sp>
        <p:sp>
          <p:nvSpPr>
            <p:cNvPr id="66577" name="Text Box 16"/>
            <p:cNvSpPr txBox="1">
              <a:spLocks noChangeArrowheads="1"/>
            </p:cNvSpPr>
            <p:nvPr/>
          </p:nvSpPr>
          <p:spPr bwMode="auto">
            <a:xfrm>
              <a:off x="1092" y="1081"/>
              <a:ext cx="4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C/2N</a:t>
              </a:r>
            </a:p>
          </p:txBody>
        </p:sp>
        <p:sp>
          <p:nvSpPr>
            <p:cNvPr id="66578" name="Text Box 17"/>
            <p:cNvSpPr txBox="1">
              <a:spLocks noChangeArrowheads="1"/>
            </p:cNvSpPr>
            <p:nvPr/>
          </p:nvSpPr>
          <p:spPr bwMode="auto">
            <a:xfrm>
              <a:off x="1421" y="1084"/>
              <a:ext cx="46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C/2N</a:t>
              </a:r>
            </a:p>
          </p:txBody>
        </p:sp>
        <p:sp>
          <p:nvSpPr>
            <p:cNvPr id="66579" name="Text Box 18"/>
            <p:cNvSpPr txBox="1">
              <a:spLocks noChangeArrowheads="1"/>
            </p:cNvSpPr>
            <p:nvPr/>
          </p:nvSpPr>
          <p:spPr bwMode="auto">
            <a:xfrm>
              <a:off x="1998" y="1068"/>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C/2N</a:t>
              </a:r>
            </a:p>
          </p:txBody>
        </p:sp>
        <p:sp>
          <p:nvSpPr>
            <p:cNvPr id="66580" name="Text Box 19"/>
            <p:cNvSpPr txBox="1">
              <a:spLocks noChangeArrowheads="1"/>
            </p:cNvSpPr>
            <p:nvPr/>
          </p:nvSpPr>
          <p:spPr bwMode="auto">
            <a:xfrm>
              <a:off x="2341" y="1065"/>
              <a:ext cx="4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600" b="1">
                  <a:ea typeface="ＭＳ Ｐゴシック"/>
                  <a:cs typeface="ＭＳ Ｐゴシック"/>
                </a:rPr>
                <a:t>C/2N</a:t>
              </a:r>
            </a:p>
          </p:txBody>
        </p:sp>
        <p:sp>
          <p:nvSpPr>
            <p:cNvPr id="66581" name="AutoShape 20"/>
            <p:cNvSpPr>
              <a:spLocks/>
            </p:cNvSpPr>
            <p:nvPr/>
          </p:nvSpPr>
          <p:spPr bwMode="auto">
            <a:xfrm rot="-5400000">
              <a:off x="1584" y="528"/>
              <a:ext cx="144" cy="1968"/>
            </a:xfrm>
            <a:prstGeom prst="leftBrace">
              <a:avLst>
                <a:gd name="adj1" fmla="val 113889"/>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914400"/>
              <a:endParaRPr lang="en-US">
                <a:ea typeface="ＭＳ Ｐゴシック"/>
                <a:cs typeface="ＭＳ Ｐゴシック"/>
              </a:endParaRPr>
            </a:p>
          </p:txBody>
        </p:sp>
        <p:sp>
          <p:nvSpPr>
            <p:cNvPr id="66582" name="Text Box 21"/>
            <p:cNvSpPr txBox="1">
              <a:spLocks noChangeArrowheads="1"/>
            </p:cNvSpPr>
            <p:nvPr/>
          </p:nvSpPr>
          <p:spPr bwMode="auto">
            <a:xfrm>
              <a:off x="1464" y="1554"/>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400">
                  <a:ea typeface="ＭＳ Ｐゴシック"/>
                  <a:cs typeface="ＭＳ Ｐゴシック"/>
                </a:rPr>
                <a:t>N units</a:t>
              </a:r>
            </a:p>
          </p:txBody>
        </p:sp>
      </p:grpSp>
      <p:sp>
        <p:nvSpPr>
          <p:cNvPr id="66583" name="Text Box 22"/>
          <p:cNvSpPr txBox="1">
            <a:spLocks noChangeArrowheads="1"/>
          </p:cNvSpPr>
          <p:nvPr/>
        </p:nvSpPr>
        <p:spPr bwMode="auto">
          <a:xfrm>
            <a:off x="0" y="1600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endParaRPr lang="en-US">
              <a:ea typeface="ＭＳ Ｐゴシック"/>
              <a:cs typeface="ＭＳ Ｐゴシック"/>
            </a:endParaRPr>
          </a:p>
        </p:txBody>
      </p:sp>
      <p:sp>
        <p:nvSpPr>
          <p:cNvPr id="66584" name="Text Box 23"/>
          <p:cNvSpPr txBox="1">
            <a:spLocks noChangeArrowheads="1"/>
          </p:cNvSpPr>
          <p:nvPr/>
        </p:nvSpPr>
        <p:spPr bwMode="auto">
          <a:xfrm>
            <a:off x="4543425" y="1524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endParaRPr lang="en-US">
              <a:ea typeface="ＭＳ Ｐゴシック"/>
              <a:cs typeface="ＭＳ Ｐゴシック"/>
            </a:endParaRPr>
          </a:p>
        </p:txBody>
      </p:sp>
      <p:pic>
        <p:nvPicPr>
          <p:cNvPr id="25625"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1066800"/>
            <a:ext cx="37338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 Box 28"/>
          <p:cNvSpPr txBox="1">
            <a:spLocks noChangeArrowheads="1"/>
          </p:cNvSpPr>
          <p:nvPr/>
        </p:nvSpPr>
        <p:spPr bwMode="auto">
          <a:xfrm>
            <a:off x="5791200" y="3962400"/>
            <a:ext cx="15240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400">
                <a:ea typeface="ＭＳ Ｐゴシック"/>
                <a:cs typeface="ＭＳ Ｐゴシック"/>
              </a:rPr>
              <a:t>L=5 </a:t>
            </a:r>
            <a:r>
              <a:rPr lang="en-US" sz="1400">
                <a:latin typeface="Symbol" pitchFamily="18" charset="2"/>
                <a:ea typeface="ＭＳ Ｐゴシック"/>
                <a:cs typeface="ＭＳ Ｐゴシック"/>
              </a:rPr>
              <a:t>m</a:t>
            </a:r>
            <a:r>
              <a:rPr lang="en-US" sz="1400">
                <a:ea typeface="ＭＳ Ｐゴシック"/>
                <a:cs typeface="ＭＳ Ｐゴシック"/>
              </a:rPr>
              <a:t>H</a:t>
            </a:r>
          </a:p>
          <a:p>
            <a:pPr defTabSz="914400">
              <a:spcBef>
                <a:spcPct val="50000"/>
              </a:spcBef>
            </a:pPr>
            <a:r>
              <a:rPr lang="en-US" sz="1400">
                <a:ea typeface="ＭＳ Ｐゴシック"/>
                <a:cs typeface="ＭＳ Ｐゴシック"/>
              </a:rPr>
              <a:t>C=1nF</a:t>
            </a:r>
          </a:p>
          <a:p>
            <a:pPr defTabSz="914400">
              <a:spcBef>
                <a:spcPct val="50000"/>
              </a:spcBef>
            </a:pPr>
            <a:r>
              <a:rPr lang="en-US" sz="1600">
                <a:latin typeface="Symbol" pitchFamily="18" charset="2"/>
                <a:ea typeface="ＭＳ Ｐゴシック"/>
                <a:cs typeface="ＭＳ Ｐゴシック"/>
              </a:rPr>
              <a:t>t</a:t>
            </a:r>
            <a:r>
              <a:rPr lang="en-US" sz="800">
                <a:ea typeface="ＭＳ Ｐゴシック"/>
                <a:cs typeface="ＭＳ Ｐゴシック"/>
              </a:rPr>
              <a:t>u</a:t>
            </a:r>
            <a:r>
              <a:rPr lang="en-US" sz="1400">
                <a:ea typeface="ＭＳ Ｐゴシック"/>
                <a:cs typeface="ＭＳ Ｐゴシック"/>
              </a:rPr>
              <a:t>=0.1 </a:t>
            </a:r>
            <a:r>
              <a:rPr lang="en-US" sz="1400">
                <a:latin typeface="Symbol" pitchFamily="18" charset="2"/>
                <a:ea typeface="ＭＳ Ｐゴシック"/>
                <a:cs typeface="ＭＳ Ｐゴシック"/>
              </a:rPr>
              <a:t>m</a:t>
            </a:r>
            <a:r>
              <a:rPr lang="en-US" sz="1400">
                <a:ea typeface="ＭＳ Ｐゴシック"/>
                <a:cs typeface="ＭＳ Ｐゴシック"/>
              </a:rPr>
              <a:t>s/unit;</a:t>
            </a:r>
          </a:p>
          <a:p>
            <a:pPr defTabSz="914400">
              <a:spcBef>
                <a:spcPct val="50000"/>
              </a:spcBef>
            </a:pPr>
            <a:r>
              <a:rPr lang="en-US" sz="1400">
                <a:ea typeface="ＭＳ Ｐゴシック"/>
                <a:cs typeface="ＭＳ Ｐゴシック"/>
              </a:rPr>
              <a:t> </a:t>
            </a:r>
          </a:p>
        </p:txBody>
      </p:sp>
      <p:sp>
        <p:nvSpPr>
          <p:cNvPr id="25627" name="Text Box 30"/>
          <p:cNvSpPr txBox="1">
            <a:spLocks noChangeArrowheads="1"/>
          </p:cNvSpPr>
          <p:nvPr/>
        </p:nvSpPr>
        <p:spPr bwMode="auto">
          <a:xfrm>
            <a:off x="4800600" y="5665788"/>
            <a:ext cx="21050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buFont typeface="Symbol" pitchFamily="18" charset="2"/>
              <a:buChar char="t"/>
            </a:pPr>
            <a:r>
              <a:rPr lang="en-US">
                <a:ea typeface="ＭＳ Ｐゴシック"/>
                <a:cs typeface="ＭＳ Ｐゴシック"/>
              </a:rPr>
              <a:t>= 1.2 </a:t>
            </a:r>
            <a:r>
              <a:rPr lang="en-US">
                <a:latin typeface="Symbol" pitchFamily="18" charset="2"/>
                <a:ea typeface="ＭＳ Ｐゴシック"/>
                <a:cs typeface="ＭＳ Ｐゴシック"/>
              </a:rPr>
              <a:t>m</a:t>
            </a:r>
            <a:r>
              <a:rPr lang="en-US">
                <a:ea typeface="ＭＳ Ｐゴシック"/>
                <a:cs typeface="ＭＳ Ｐゴシック"/>
              </a:rPr>
              <a:t>s</a:t>
            </a:r>
          </a:p>
          <a:p>
            <a:pPr defTabSz="914400">
              <a:spcBef>
                <a:spcPct val="50000"/>
              </a:spcBef>
            </a:pPr>
            <a:r>
              <a:rPr lang="en-US">
                <a:ea typeface="ＭＳ Ｐゴシック"/>
                <a:cs typeface="ＭＳ Ｐゴシック"/>
              </a:rPr>
              <a:t>f</a:t>
            </a:r>
            <a:r>
              <a:rPr lang="en-US" sz="1000">
                <a:ea typeface="ＭＳ Ｐゴシック"/>
                <a:cs typeface="ＭＳ Ｐゴシック"/>
              </a:rPr>
              <a:t>cutoff</a:t>
            </a:r>
            <a:r>
              <a:rPr lang="en-US">
                <a:ea typeface="ＭＳ Ｐゴシック"/>
                <a:cs typeface="ＭＳ Ｐゴシック"/>
              </a:rPr>
              <a:t> ~ 3 MHz</a:t>
            </a:r>
          </a:p>
          <a:p>
            <a:pPr defTabSz="914400">
              <a:spcBef>
                <a:spcPct val="50000"/>
              </a:spcBef>
              <a:buFont typeface="Symbol" pitchFamily="18" charset="2"/>
              <a:buChar char="t"/>
            </a:pPr>
            <a:endParaRPr lang="en-US">
              <a:ea typeface="ＭＳ Ｐゴシック"/>
              <a:cs typeface="ＭＳ Ｐゴシック"/>
            </a:endParaRPr>
          </a:p>
        </p:txBody>
      </p:sp>
      <p:sp>
        <p:nvSpPr>
          <p:cNvPr id="25628" name="Text Box 39"/>
          <p:cNvSpPr txBox="1">
            <a:spLocks noChangeArrowheads="1"/>
          </p:cNvSpPr>
          <p:nvPr/>
        </p:nvSpPr>
        <p:spPr bwMode="auto">
          <a:xfrm>
            <a:off x="685800" y="4572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ea typeface="ＭＳ Ｐゴシック"/>
                <a:cs typeface="ＭＳ Ｐゴシック"/>
              </a:rPr>
              <a:t>Loop feedback delay </a:t>
            </a:r>
            <a:r>
              <a:rPr lang="en-US">
                <a:latin typeface="Mathematica1" pitchFamily="2" charset="2"/>
                <a:ea typeface="ＭＳ Ｐゴシック"/>
                <a:cs typeface="ＭＳ Ｐゴシック"/>
              </a:rPr>
              <a:t>t</a:t>
            </a:r>
            <a:r>
              <a:rPr lang="en-US">
                <a:ea typeface="ＭＳ Ｐゴシック"/>
                <a:cs typeface="ＭＳ Ｐゴシック"/>
              </a:rPr>
              <a:t> is built in with transmission line design</a:t>
            </a:r>
          </a:p>
        </p:txBody>
      </p:sp>
    </p:spTree>
    <p:extLst>
      <p:ext uri="{BB962C8B-B14F-4D97-AF65-F5344CB8AC3E}">
        <p14:creationId xmlns:p14="http://schemas.microsoft.com/office/powerpoint/2010/main" val="2427215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19100" y="0"/>
            <a:ext cx="8229600" cy="1143000"/>
          </a:xfrm>
        </p:spPr>
        <p:txBody>
          <a:bodyPr/>
          <a:lstStyle/>
          <a:p>
            <a:r>
              <a:rPr lang="en-US" smtClean="0"/>
              <a:t>Simulation Results</a:t>
            </a:r>
          </a:p>
        </p:txBody>
      </p:sp>
      <p:sp>
        <p:nvSpPr>
          <p:cNvPr id="63510" name="Text Box 22"/>
          <p:cNvSpPr txBox="1">
            <a:spLocks noChangeArrowheads="1"/>
          </p:cNvSpPr>
          <p:nvPr/>
        </p:nvSpPr>
        <p:spPr bwMode="auto">
          <a:xfrm>
            <a:off x="2600325" y="36004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1</a:t>
            </a:r>
          </a:p>
        </p:txBody>
      </p:sp>
      <p:sp>
        <p:nvSpPr>
          <p:cNvPr id="63511" name="Text Box 23"/>
          <p:cNvSpPr txBox="1">
            <a:spLocks noChangeArrowheads="1"/>
          </p:cNvSpPr>
          <p:nvPr/>
        </p:nvSpPr>
        <p:spPr bwMode="auto">
          <a:xfrm>
            <a:off x="3209925" y="36099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2</a:t>
            </a:r>
          </a:p>
        </p:txBody>
      </p:sp>
      <p:sp>
        <p:nvSpPr>
          <p:cNvPr id="63512" name="Text Box 24"/>
          <p:cNvSpPr txBox="1">
            <a:spLocks noChangeArrowheads="1"/>
          </p:cNvSpPr>
          <p:nvPr/>
        </p:nvSpPr>
        <p:spPr bwMode="auto">
          <a:xfrm>
            <a:off x="3810000" y="36099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3</a:t>
            </a:r>
          </a:p>
        </p:txBody>
      </p:sp>
      <p:sp>
        <p:nvSpPr>
          <p:cNvPr id="63513" name="Text Box 25"/>
          <p:cNvSpPr txBox="1">
            <a:spLocks noChangeArrowheads="1"/>
          </p:cNvSpPr>
          <p:nvPr/>
        </p:nvSpPr>
        <p:spPr bwMode="auto">
          <a:xfrm>
            <a:off x="4419600" y="36099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4</a:t>
            </a:r>
          </a:p>
        </p:txBody>
      </p:sp>
      <p:sp>
        <p:nvSpPr>
          <p:cNvPr id="63514" name="Text Box 26"/>
          <p:cNvSpPr txBox="1">
            <a:spLocks noChangeArrowheads="1"/>
          </p:cNvSpPr>
          <p:nvPr/>
        </p:nvSpPr>
        <p:spPr bwMode="auto">
          <a:xfrm>
            <a:off x="5619750" y="36099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6</a:t>
            </a:r>
          </a:p>
        </p:txBody>
      </p:sp>
      <p:sp>
        <p:nvSpPr>
          <p:cNvPr id="63515" name="Text Box 27"/>
          <p:cNvSpPr txBox="1">
            <a:spLocks noChangeArrowheads="1"/>
          </p:cNvSpPr>
          <p:nvPr/>
        </p:nvSpPr>
        <p:spPr bwMode="auto">
          <a:xfrm>
            <a:off x="5019675" y="36099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5</a:t>
            </a:r>
          </a:p>
        </p:txBody>
      </p:sp>
      <p:sp>
        <p:nvSpPr>
          <p:cNvPr id="63516" name="Text Box 28"/>
          <p:cNvSpPr txBox="1">
            <a:spLocks noChangeArrowheads="1"/>
          </p:cNvSpPr>
          <p:nvPr/>
        </p:nvSpPr>
        <p:spPr bwMode="auto">
          <a:xfrm>
            <a:off x="6210300" y="36099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7</a:t>
            </a:r>
          </a:p>
        </p:txBody>
      </p:sp>
      <p:sp>
        <p:nvSpPr>
          <p:cNvPr id="63517" name="Text Box 29"/>
          <p:cNvSpPr txBox="1">
            <a:spLocks noChangeArrowheads="1"/>
          </p:cNvSpPr>
          <p:nvPr/>
        </p:nvSpPr>
        <p:spPr bwMode="auto">
          <a:xfrm>
            <a:off x="4667250" y="3686175"/>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latin typeface="Symbol" pitchFamily="18" charset="2"/>
                <a:ea typeface="ＭＳ Ｐゴシック"/>
                <a:cs typeface="ＭＳ Ｐゴシック"/>
              </a:rPr>
              <a:t>b</a:t>
            </a:r>
          </a:p>
        </p:txBody>
      </p:sp>
      <p:pic>
        <p:nvPicPr>
          <p:cNvPr id="63508" name="Picture 20" descr="bifur1"/>
          <p:cNvPicPr>
            <a:picLocks noChangeAspect="1" noChangeArrowheads="1"/>
          </p:cNvPicPr>
          <p:nvPr/>
        </p:nvPicPr>
        <p:blipFill>
          <a:blip r:embed="rId2" cstate="print">
            <a:extLst>
              <a:ext uri="{28A0092B-C50C-407E-A947-70E740481C1C}">
                <a14:useLocalDpi xmlns:a14="http://schemas.microsoft.com/office/drawing/2010/main" val="0"/>
              </a:ext>
            </a:extLst>
          </a:blip>
          <a:srcRect l="13043" t="7378" r="8989" b="10539"/>
          <a:stretch>
            <a:fillRect/>
          </a:stretch>
        </p:blipFill>
        <p:spPr bwMode="auto">
          <a:xfrm>
            <a:off x="2444750" y="1362075"/>
            <a:ext cx="4321175" cy="2282825"/>
          </a:xfrm>
          <a:prstGeom prst="rect">
            <a:avLst/>
          </a:prstGeom>
          <a:noFill/>
          <a:extLst>
            <a:ext uri="{909E8E84-426E-40DD-AFC4-6F175D3DCCD1}">
              <a14:hiddenFill xmlns:a14="http://schemas.microsoft.com/office/drawing/2010/main">
                <a:solidFill>
                  <a:srgbClr val="FFFFFF"/>
                </a:solidFill>
              </a14:hiddenFill>
            </a:ext>
          </a:extLst>
        </p:spPr>
      </p:pic>
      <p:sp>
        <p:nvSpPr>
          <p:cNvPr id="63519" name="Text Box 31"/>
          <p:cNvSpPr txBox="1">
            <a:spLocks noChangeArrowheads="1"/>
          </p:cNvSpPr>
          <p:nvPr/>
        </p:nvSpPr>
        <p:spPr bwMode="auto">
          <a:xfrm>
            <a:off x="2054225" y="33861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-2</a:t>
            </a:r>
          </a:p>
        </p:txBody>
      </p:sp>
      <p:sp>
        <p:nvSpPr>
          <p:cNvPr id="63520" name="Text Box 32"/>
          <p:cNvSpPr txBox="1">
            <a:spLocks noChangeArrowheads="1"/>
          </p:cNvSpPr>
          <p:nvPr/>
        </p:nvSpPr>
        <p:spPr bwMode="auto">
          <a:xfrm>
            <a:off x="2130425" y="1243013"/>
            <a:ext cx="333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2</a:t>
            </a:r>
          </a:p>
        </p:txBody>
      </p:sp>
      <p:sp>
        <p:nvSpPr>
          <p:cNvPr id="63521" name="Text Box 33"/>
          <p:cNvSpPr txBox="1">
            <a:spLocks noChangeArrowheads="1"/>
          </p:cNvSpPr>
          <p:nvPr/>
        </p:nvSpPr>
        <p:spPr bwMode="auto">
          <a:xfrm>
            <a:off x="2139950" y="2319338"/>
            <a:ext cx="333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0</a:t>
            </a:r>
          </a:p>
        </p:txBody>
      </p:sp>
      <p:grpSp>
        <p:nvGrpSpPr>
          <p:cNvPr id="63525" name="Group 37"/>
          <p:cNvGrpSpPr>
            <a:grpSpLocks/>
          </p:cNvGrpSpPr>
          <p:nvPr/>
        </p:nvGrpSpPr>
        <p:grpSpPr bwMode="auto">
          <a:xfrm>
            <a:off x="215900" y="4365625"/>
            <a:ext cx="3022600" cy="1906588"/>
            <a:chOff x="118" y="2312"/>
            <a:chExt cx="1904" cy="1201"/>
          </a:xfrm>
        </p:grpSpPr>
        <p:grpSp>
          <p:nvGrpSpPr>
            <p:cNvPr id="63526" name="Group 38"/>
            <p:cNvGrpSpPr>
              <a:grpSpLocks/>
            </p:cNvGrpSpPr>
            <p:nvPr/>
          </p:nvGrpSpPr>
          <p:grpSpPr bwMode="auto">
            <a:xfrm>
              <a:off x="364" y="3278"/>
              <a:ext cx="1609" cy="235"/>
              <a:chOff x="348" y="1671"/>
              <a:chExt cx="1609" cy="235"/>
            </a:xfrm>
          </p:grpSpPr>
          <p:sp>
            <p:nvSpPr>
              <p:cNvPr id="63527" name="Text Box 28"/>
              <p:cNvSpPr txBox="1">
                <a:spLocks noChangeArrowheads="1"/>
              </p:cNvSpPr>
              <p:nvPr/>
            </p:nvSpPr>
            <p:spPr bwMode="auto">
              <a:xfrm>
                <a:off x="1654" y="1675"/>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20</a:t>
                </a:r>
              </a:p>
            </p:txBody>
          </p:sp>
          <p:sp>
            <p:nvSpPr>
              <p:cNvPr id="63528" name="Text Box 29"/>
              <p:cNvSpPr txBox="1">
                <a:spLocks noChangeArrowheads="1"/>
              </p:cNvSpPr>
              <p:nvPr/>
            </p:nvSpPr>
            <p:spPr bwMode="auto">
              <a:xfrm>
                <a:off x="974" y="1671"/>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10</a:t>
                </a:r>
              </a:p>
            </p:txBody>
          </p:sp>
          <p:sp>
            <p:nvSpPr>
              <p:cNvPr id="63529" name="Text Box 30"/>
              <p:cNvSpPr txBox="1">
                <a:spLocks noChangeArrowheads="1"/>
              </p:cNvSpPr>
              <p:nvPr/>
            </p:nvSpPr>
            <p:spPr bwMode="auto">
              <a:xfrm>
                <a:off x="348" y="1674"/>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a:t>
                </a:r>
              </a:p>
            </p:txBody>
          </p:sp>
        </p:grpSp>
        <p:pic>
          <p:nvPicPr>
            <p:cNvPr id="6353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l="12822" b="9375"/>
            <a:stretch>
              <a:fillRect/>
            </a:stretch>
          </p:blipFill>
          <p:spPr bwMode="auto">
            <a:xfrm>
              <a:off x="438" y="2360"/>
              <a:ext cx="1584"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31" name="Group 43"/>
            <p:cNvGrpSpPr>
              <a:grpSpLocks/>
            </p:cNvGrpSpPr>
            <p:nvPr/>
          </p:nvGrpSpPr>
          <p:grpSpPr bwMode="auto">
            <a:xfrm>
              <a:off x="118" y="2312"/>
              <a:ext cx="582" cy="1077"/>
              <a:chOff x="126" y="712"/>
              <a:chExt cx="582" cy="1077"/>
            </a:xfrm>
          </p:grpSpPr>
          <p:sp>
            <p:nvSpPr>
              <p:cNvPr id="63532" name="Text Box 42"/>
              <p:cNvSpPr txBox="1">
                <a:spLocks noChangeArrowheads="1"/>
              </p:cNvSpPr>
              <p:nvPr/>
            </p:nvSpPr>
            <p:spPr bwMode="auto">
              <a:xfrm>
                <a:off x="294" y="1156"/>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a:t>
                </a:r>
              </a:p>
            </p:txBody>
          </p:sp>
          <p:sp>
            <p:nvSpPr>
              <p:cNvPr id="63533" name="Text Box 47"/>
              <p:cNvSpPr txBox="1">
                <a:spLocks noChangeArrowheads="1"/>
              </p:cNvSpPr>
              <p:nvPr/>
            </p:nvSpPr>
            <p:spPr bwMode="auto">
              <a:xfrm>
                <a:off x="126" y="1558"/>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-0.4</a:t>
                </a:r>
              </a:p>
            </p:txBody>
          </p:sp>
          <p:sp>
            <p:nvSpPr>
              <p:cNvPr id="63534" name="Text Box 48"/>
              <p:cNvSpPr txBox="1">
                <a:spLocks noChangeArrowheads="1"/>
              </p:cNvSpPr>
              <p:nvPr/>
            </p:nvSpPr>
            <p:spPr bwMode="auto">
              <a:xfrm>
                <a:off x="168" y="712"/>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0.4</a:t>
                </a:r>
              </a:p>
            </p:txBody>
          </p:sp>
        </p:grpSp>
      </p:grpSp>
      <p:grpSp>
        <p:nvGrpSpPr>
          <p:cNvPr id="63535" name="Group 47"/>
          <p:cNvGrpSpPr>
            <a:grpSpLocks/>
          </p:cNvGrpSpPr>
          <p:nvPr/>
        </p:nvGrpSpPr>
        <p:grpSpPr bwMode="auto">
          <a:xfrm>
            <a:off x="2943225" y="4381500"/>
            <a:ext cx="3324225" cy="2286000"/>
            <a:chOff x="1872" y="2304"/>
            <a:chExt cx="2094" cy="1440"/>
          </a:xfrm>
        </p:grpSpPr>
        <p:grpSp>
          <p:nvGrpSpPr>
            <p:cNvPr id="63536" name="Group 48"/>
            <p:cNvGrpSpPr>
              <a:grpSpLocks/>
            </p:cNvGrpSpPr>
            <p:nvPr/>
          </p:nvGrpSpPr>
          <p:grpSpPr bwMode="auto">
            <a:xfrm>
              <a:off x="2112" y="3262"/>
              <a:ext cx="1771" cy="240"/>
              <a:chOff x="2112" y="1674"/>
              <a:chExt cx="1771" cy="240"/>
            </a:xfrm>
          </p:grpSpPr>
          <p:sp>
            <p:nvSpPr>
              <p:cNvPr id="63537" name="Text Box 32"/>
              <p:cNvSpPr txBox="1">
                <a:spLocks noChangeArrowheads="1"/>
              </p:cNvSpPr>
              <p:nvPr/>
            </p:nvSpPr>
            <p:spPr bwMode="auto">
              <a:xfrm>
                <a:off x="3580" y="1681"/>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20</a:t>
                </a:r>
              </a:p>
            </p:txBody>
          </p:sp>
          <p:sp>
            <p:nvSpPr>
              <p:cNvPr id="63538" name="Text Box 33"/>
              <p:cNvSpPr txBox="1">
                <a:spLocks noChangeArrowheads="1"/>
              </p:cNvSpPr>
              <p:nvPr/>
            </p:nvSpPr>
            <p:spPr bwMode="auto">
              <a:xfrm>
                <a:off x="2834" y="1683"/>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10</a:t>
                </a:r>
              </a:p>
            </p:txBody>
          </p:sp>
          <p:sp>
            <p:nvSpPr>
              <p:cNvPr id="63539" name="Text Box 34"/>
              <p:cNvSpPr txBox="1">
                <a:spLocks noChangeArrowheads="1"/>
              </p:cNvSpPr>
              <p:nvPr/>
            </p:nvSpPr>
            <p:spPr bwMode="auto">
              <a:xfrm>
                <a:off x="2112" y="1674"/>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a:t>
                </a:r>
              </a:p>
            </p:txBody>
          </p:sp>
        </p:grpSp>
        <p:sp>
          <p:nvSpPr>
            <p:cNvPr id="63540" name="Text Box 35"/>
            <p:cNvSpPr txBox="1">
              <a:spLocks noChangeArrowheads="1"/>
            </p:cNvSpPr>
            <p:nvPr/>
          </p:nvSpPr>
          <p:spPr bwMode="auto">
            <a:xfrm>
              <a:off x="2711" y="3513"/>
              <a:ext cx="8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Time [</a:t>
              </a:r>
              <a:r>
                <a:rPr lang="en-US" i="1">
                  <a:latin typeface="Symbol" pitchFamily="18" charset="2"/>
                </a:rPr>
                <a:t>m</a:t>
              </a:r>
              <a:r>
                <a:rPr lang="en-US"/>
                <a:t>s]</a:t>
              </a:r>
            </a:p>
          </p:txBody>
        </p:sp>
        <p:grpSp>
          <p:nvGrpSpPr>
            <p:cNvPr id="63541" name="Group 53"/>
            <p:cNvGrpSpPr>
              <a:grpSpLocks/>
            </p:cNvGrpSpPr>
            <p:nvPr/>
          </p:nvGrpSpPr>
          <p:grpSpPr bwMode="auto">
            <a:xfrm>
              <a:off x="1872" y="2304"/>
              <a:ext cx="576" cy="1077"/>
              <a:chOff x="1860" y="724"/>
              <a:chExt cx="576" cy="1077"/>
            </a:xfrm>
          </p:grpSpPr>
          <p:sp>
            <p:nvSpPr>
              <p:cNvPr id="63542" name="Text Box 49"/>
              <p:cNvSpPr txBox="1">
                <a:spLocks noChangeArrowheads="1"/>
              </p:cNvSpPr>
              <p:nvPr/>
            </p:nvSpPr>
            <p:spPr bwMode="auto">
              <a:xfrm>
                <a:off x="2022" y="1168"/>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a:t>
                </a:r>
              </a:p>
            </p:txBody>
          </p:sp>
          <p:sp>
            <p:nvSpPr>
              <p:cNvPr id="63543" name="Text Box 50"/>
              <p:cNvSpPr txBox="1">
                <a:spLocks noChangeArrowheads="1"/>
              </p:cNvSpPr>
              <p:nvPr/>
            </p:nvSpPr>
            <p:spPr bwMode="auto">
              <a:xfrm>
                <a:off x="1860" y="1570"/>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-0.6</a:t>
                </a:r>
              </a:p>
            </p:txBody>
          </p:sp>
          <p:sp>
            <p:nvSpPr>
              <p:cNvPr id="63544" name="Text Box 51"/>
              <p:cNvSpPr txBox="1">
                <a:spLocks noChangeArrowheads="1"/>
              </p:cNvSpPr>
              <p:nvPr/>
            </p:nvSpPr>
            <p:spPr bwMode="auto">
              <a:xfrm>
                <a:off x="1902" y="724"/>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0.6</a:t>
                </a:r>
              </a:p>
            </p:txBody>
          </p:sp>
        </p:grpSp>
        <p:grpSp>
          <p:nvGrpSpPr>
            <p:cNvPr id="63545" name="Group 57"/>
            <p:cNvGrpSpPr>
              <a:grpSpLocks/>
            </p:cNvGrpSpPr>
            <p:nvPr/>
          </p:nvGrpSpPr>
          <p:grpSpPr bwMode="auto">
            <a:xfrm>
              <a:off x="2187" y="2336"/>
              <a:ext cx="1779" cy="946"/>
              <a:chOff x="2187" y="2050"/>
              <a:chExt cx="1779" cy="946"/>
            </a:xfrm>
          </p:grpSpPr>
          <p:pic>
            <p:nvPicPr>
              <p:cNvPr id="6354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2698" b="10153"/>
              <a:stretch>
                <a:fillRect/>
              </a:stretch>
            </p:blipFill>
            <p:spPr bwMode="auto">
              <a:xfrm>
                <a:off x="2187" y="2050"/>
                <a:ext cx="1779"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47" name="Line 59"/>
              <p:cNvSpPr>
                <a:spLocks noChangeShapeType="1"/>
              </p:cNvSpPr>
              <p:nvPr/>
            </p:nvSpPr>
            <p:spPr bwMode="auto">
              <a:xfrm>
                <a:off x="2187" y="2985"/>
                <a:ext cx="156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3548" name="Group 60"/>
          <p:cNvGrpSpPr>
            <a:grpSpLocks/>
          </p:cNvGrpSpPr>
          <p:nvPr/>
        </p:nvGrpSpPr>
        <p:grpSpPr bwMode="auto">
          <a:xfrm>
            <a:off x="5969000" y="4406900"/>
            <a:ext cx="3308350" cy="2325688"/>
            <a:chOff x="3792" y="2254"/>
            <a:chExt cx="2084" cy="1465"/>
          </a:xfrm>
        </p:grpSpPr>
        <p:sp>
          <p:nvSpPr>
            <p:cNvPr id="63549" name="Text Box 36"/>
            <p:cNvSpPr txBox="1">
              <a:spLocks noChangeArrowheads="1"/>
            </p:cNvSpPr>
            <p:nvPr/>
          </p:nvSpPr>
          <p:spPr bwMode="auto">
            <a:xfrm>
              <a:off x="5517" y="3241"/>
              <a:ext cx="3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20</a:t>
              </a:r>
            </a:p>
          </p:txBody>
        </p:sp>
        <p:sp>
          <p:nvSpPr>
            <p:cNvPr id="63550" name="Text Box 39"/>
            <p:cNvSpPr txBox="1">
              <a:spLocks noChangeArrowheads="1"/>
            </p:cNvSpPr>
            <p:nvPr/>
          </p:nvSpPr>
          <p:spPr bwMode="auto">
            <a:xfrm>
              <a:off x="4578" y="3488"/>
              <a:ext cx="8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Time [</a:t>
              </a:r>
              <a:r>
                <a:rPr lang="en-US" i="1">
                  <a:latin typeface="Symbol" pitchFamily="18" charset="2"/>
                </a:rPr>
                <a:t>m</a:t>
              </a:r>
              <a:r>
                <a:rPr lang="en-US"/>
                <a:t>s]</a:t>
              </a:r>
            </a:p>
          </p:txBody>
        </p:sp>
        <p:pic>
          <p:nvPicPr>
            <p:cNvPr id="63551"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l="12766" b="10190"/>
            <a:stretch>
              <a:fillRect/>
            </a:stretch>
          </p:blipFill>
          <p:spPr bwMode="auto">
            <a:xfrm>
              <a:off x="4096" y="2288"/>
              <a:ext cx="1780"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52" name="Text Box 37"/>
            <p:cNvSpPr txBox="1">
              <a:spLocks noChangeArrowheads="1"/>
            </p:cNvSpPr>
            <p:nvPr/>
          </p:nvSpPr>
          <p:spPr bwMode="auto">
            <a:xfrm>
              <a:off x="4753" y="3253"/>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10</a:t>
              </a:r>
            </a:p>
          </p:txBody>
        </p:sp>
        <p:grpSp>
          <p:nvGrpSpPr>
            <p:cNvPr id="63553" name="Group 65"/>
            <p:cNvGrpSpPr>
              <a:grpSpLocks/>
            </p:cNvGrpSpPr>
            <p:nvPr/>
          </p:nvGrpSpPr>
          <p:grpSpPr bwMode="auto">
            <a:xfrm>
              <a:off x="3792" y="2254"/>
              <a:ext cx="576" cy="1161"/>
              <a:chOff x="3756" y="670"/>
              <a:chExt cx="576" cy="1161"/>
            </a:xfrm>
          </p:grpSpPr>
          <p:sp>
            <p:nvSpPr>
              <p:cNvPr id="63554" name="Text Box 52"/>
              <p:cNvSpPr txBox="1">
                <a:spLocks noChangeArrowheads="1"/>
              </p:cNvSpPr>
              <p:nvPr/>
            </p:nvSpPr>
            <p:spPr bwMode="auto">
              <a:xfrm>
                <a:off x="3918" y="1210"/>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0</a:t>
                </a:r>
              </a:p>
            </p:txBody>
          </p:sp>
          <p:sp>
            <p:nvSpPr>
              <p:cNvPr id="63555" name="Text Box 53"/>
              <p:cNvSpPr txBox="1">
                <a:spLocks noChangeArrowheads="1"/>
              </p:cNvSpPr>
              <p:nvPr/>
            </p:nvSpPr>
            <p:spPr bwMode="auto">
              <a:xfrm>
                <a:off x="3756" y="1600"/>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-1.5</a:t>
                </a:r>
              </a:p>
            </p:txBody>
          </p:sp>
          <p:sp>
            <p:nvSpPr>
              <p:cNvPr id="63556" name="Text Box 54"/>
              <p:cNvSpPr txBox="1">
                <a:spLocks noChangeArrowheads="1"/>
              </p:cNvSpPr>
              <p:nvPr/>
            </p:nvSpPr>
            <p:spPr bwMode="auto">
              <a:xfrm>
                <a:off x="3900" y="670"/>
                <a:ext cx="4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2</a:t>
                </a:r>
              </a:p>
            </p:txBody>
          </p:sp>
        </p:grpSp>
      </p:grpSp>
      <p:sp>
        <p:nvSpPr>
          <p:cNvPr id="63557" name="Text Box 31"/>
          <p:cNvSpPr txBox="1">
            <a:spLocks noChangeArrowheads="1"/>
          </p:cNvSpPr>
          <p:nvPr/>
        </p:nvSpPr>
        <p:spPr bwMode="auto">
          <a:xfrm>
            <a:off x="1169988" y="6069013"/>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Time [</a:t>
            </a:r>
            <a:r>
              <a:rPr lang="en-US" i="1">
                <a:latin typeface="Symbol" pitchFamily="18" charset="2"/>
              </a:rPr>
              <a:t>m</a:t>
            </a:r>
            <a:r>
              <a:rPr lang="en-US"/>
              <a:t>s]</a:t>
            </a:r>
          </a:p>
        </p:txBody>
      </p:sp>
      <p:sp>
        <p:nvSpPr>
          <p:cNvPr id="63558" name="Text Box 70"/>
          <p:cNvSpPr txBox="1">
            <a:spLocks noChangeArrowheads="1"/>
          </p:cNvSpPr>
          <p:nvPr/>
        </p:nvSpPr>
        <p:spPr bwMode="auto">
          <a:xfrm>
            <a:off x="76200" y="4803775"/>
            <a:ext cx="82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ea typeface="ＭＳ Ｐゴシック"/>
                <a:cs typeface="ＭＳ Ｐゴシック"/>
              </a:rPr>
              <a:t>X</a:t>
            </a:r>
            <a:r>
              <a:rPr lang="en-US" sz="1600">
                <a:ea typeface="ＭＳ Ｐゴシック"/>
                <a:cs typeface="ＭＳ Ｐゴシック"/>
              </a:rPr>
              <a:t>(t)</a:t>
            </a:r>
          </a:p>
        </p:txBody>
      </p:sp>
      <p:sp>
        <p:nvSpPr>
          <p:cNvPr id="63559" name="Line 71"/>
          <p:cNvSpPr>
            <a:spLocks noChangeShapeType="1"/>
          </p:cNvSpPr>
          <p:nvPr/>
        </p:nvSpPr>
        <p:spPr bwMode="auto">
          <a:xfrm flipH="1">
            <a:off x="1924050" y="2800350"/>
            <a:ext cx="1133475" cy="1495425"/>
          </a:xfrm>
          <a:prstGeom prst="line">
            <a:avLst/>
          </a:prstGeom>
          <a:noFill/>
          <a:ln w="12700">
            <a:solidFill>
              <a:schemeClr val="hlink"/>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0" name="Line 72"/>
          <p:cNvSpPr>
            <a:spLocks noChangeShapeType="1"/>
          </p:cNvSpPr>
          <p:nvPr/>
        </p:nvSpPr>
        <p:spPr bwMode="auto">
          <a:xfrm>
            <a:off x="3838575" y="3057525"/>
            <a:ext cx="561975" cy="1228725"/>
          </a:xfrm>
          <a:prstGeom prst="line">
            <a:avLst/>
          </a:prstGeom>
          <a:noFill/>
          <a:ln w="12700">
            <a:solidFill>
              <a:schemeClr val="hlink"/>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1" name="Line 73"/>
          <p:cNvSpPr>
            <a:spLocks noChangeShapeType="1"/>
          </p:cNvSpPr>
          <p:nvPr/>
        </p:nvSpPr>
        <p:spPr bwMode="auto">
          <a:xfrm>
            <a:off x="5857875" y="3048000"/>
            <a:ext cx="1885950" cy="1209675"/>
          </a:xfrm>
          <a:prstGeom prst="line">
            <a:avLst/>
          </a:prstGeom>
          <a:noFill/>
          <a:ln w="12700">
            <a:solidFill>
              <a:schemeClr val="hlink"/>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2" name="Text Box 74"/>
          <p:cNvSpPr txBox="1">
            <a:spLocks noChangeArrowheads="1"/>
          </p:cNvSpPr>
          <p:nvPr/>
        </p:nvSpPr>
        <p:spPr bwMode="auto">
          <a:xfrm>
            <a:off x="1733550" y="2305050"/>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b="1"/>
              <a:t>X</a:t>
            </a:r>
          </a:p>
        </p:txBody>
      </p:sp>
      <p:sp>
        <p:nvSpPr>
          <p:cNvPr id="63563" name="Text Box 75"/>
          <p:cNvSpPr txBox="1">
            <a:spLocks noChangeArrowheads="1"/>
          </p:cNvSpPr>
          <p:nvPr/>
        </p:nvSpPr>
        <p:spPr bwMode="auto">
          <a:xfrm>
            <a:off x="7010400" y="2006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Bifurcation Diagram</a:t>
            </a:r>
          </a:p>
        </p:txBody>
      </p:sp>
      <p:sp>
        <p:nvSpPr>
          <p:cNvPr id="63564" name="Text Box 76"/>
          <p:cNvSpPr txBox="1">
            <a:spLocks noChangeArrowheads="1"/>
          </p:cNvSpPr>
          <p:nvPr/>
        </p:nvSpPr>
        <p:spPr bwMode="auto">
          <a:xfrm>
            <a:off x="1028700" y="4238625"/>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i="1">
                <a:latin typeface="Symbol" pitchFamily="18" charset="2"/>
              </a:rPr>
              <a:t>b</a:t>
            </a:r>
            <a:r>
              <a:rPr lang="en-US"/>
              <a:t> = 1.6</a:t>
            </a:r>
          </a:p>
        </p:txBody>
      </p:sp>
      <p:sp>
        <p:nvSpPr>
          <p:cNvPr id="63565" name="Text Box 77"/>
          <p:cNvSpPr txBox="1">
            <a:spLocks noChangeArrowheads="1"/>
          </p:cNvSpPr>
          <p:nvPr/>
        </p:nvSpPr>
        <p:spPr bwMode="auto">
          <a:xfrm>
            <a:off x="4181475" y="422910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latin typeface="Symbol" pitchFamily="18" charset="2"/>
              </a:rPr>
              <a:t>b</a:t>
            </a:r>
            <a:r>
              <a:rPr lang="en-US"/>
              <a:t> = 2.7</a:t>
            </a:r>
          </a:p>
        </p:txBody>
      </p:sp>
      <p:sp>
        <p:nvSpPr>
          <p:cNvPr id="63566" name="Text Box 78"/>
          <p:cNvSpPr txBox="1">
            <a:spLocks noChangeArrowheads="1"/>
          </p:cNvSpPr>
          <p:nvPr/>
        </p:nvSpPr>
        <p:spPr bwMode="auto">
          <a:xfrm>
            <a:off x="7315200" y="4238625"/>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latin typeface="Symbol" pitchFamily="18" charset="2"/>
              </a:rPr>
              <a:t>b</a:t>
            </a:r>
            <a:r>
              <a:rPr lang="en-US"/>
              <a:t> = 6.2</a:t>
            </a:r>
          </a:p>
        </p:txBody>
      </p:sp>
    </p:spTree>
    <p:extLst>
      <p:ext uri="{BB962C8B-B14F-4D97-AF65-F5344CB8AC3E}">
        <p14:creationId xmlns:p14="http://schemas.microsoft.com/office/powerpoint/2010/main" val="11308526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23" name="Picture 19" descr="bifur_fwd"/>
          <p:cNvPicPr>
            <a:picLocks noChangeAspect="1" noChangeArrowheads="1"/>
          </p:cNvPicPr>
          <p:nvPr/>
        </p:nvPicPr>
        <p:blipFill>
          <a:blip r:embed="rId3" cstate="print">
            <a:extLst>
              <a:ext uri="{28A0092B-C50C-407E-A947-70E740481C1C}">
                <a14:useLocalDpi xmlns:a14="http://schemas.microsoft.com/office/drawing/2010/main" val="0"/>
              </a:ext>
            </a:extLst>
          </a:blip>
          <a:srcRect l="12906" b="10791"/>
          <a:stretch>
            <a:fillRect/>
          </a:stretch>
        </p:blipFill>
        <p:spPr bwMode="auto">
          <a:xfrm>
            <a:off x="3173413" y="1147763"/>
            <a:ext cx="4797425" cy="2524125"/>
          </a:xfrm>
          <a:prstGeom prst="rect">
            <a:avLst/>
          </a:prstGeom>
          <a:noFill/>
          <a:extLst>
            <a:ext uri="{909E8E84-426E-40DD-AFC4-6F175D3DCCD1}">
              <a14:hiddenFill xmlns:a14="http://schemas.microsoft.com/office/drawing/2010/main">
                <a:solidFill>
                  <a:srgbClr val="FFFFFF"/>
                </a:solidFill>
              </a14:hiddenFill>
            </a:ext>
          </a:extLst>
        </p:spPr>
      </p:pic>
      <p:sp>
        <p:nvSpPr>
          <p:cNvPr id="72734" name="Text Box 30"/>
          <p:cNvSpPr txBox="1">
            <a:spLocks noChangeArrowheads="1"/>
          </p:cNvSpPr>
          <p:nvPr/>
        </p:nvSpPr>
        <p:spPr bwMode="auto">
          <a:xfrm>
            <a:off x="2844800" y="334803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ea typeface="ＭＳ Ｐゴシック"/>
                <a:cs typeface="ＭＳ Ｐゴシック"/>
              </a:rPr>
              <a:t>-</a:t>
            </a:r>
            <a:r>
              <a:rPr lang="en-US">
                <a:ea typeface="ＭＳ Ｐゴシック"/>
                <a:cs typeface="ＭＳ Ｐゴシック"/>
              </a:rPr>
              <a:t>2</a:t>
            </a:r>
          </a:p>
        </p:txBody>
      </p:sp>
      <p:sp>
        <p:nvSpPr>
          <p:cNvPr id="72735" name="Text Box 31"/>
          <p:cNvSpPr txBox="1">
            <a:spLocks noChangeArrowheads="1"/>
          </p:cNvSpPr>
          <p:nvPr/>
        </p:nvSpPr>
        <p:spPr bwMode="auto">
          <a:xfrm>
            <a:off x="2873375" y="1204913"/>
            <a:ext cx="333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2</a:t>
            </a:r>
          </a:p>
        </p:txBody>
      </p:sp>
      <p:sp>
        <p:nvSpPr>
          <p:cNvPr id="72736" name="Text Box 32"/>
          <p:cNvSpPr txBox="1">
            <a:spLocks noChangeArrowheads="1"/>
          </p:cNvSpPr>
          <p:nvPr/>
        </p:nvSpPr>
        <p:spPr bwMode="auto">
          <a:xfrm>
            <a:off x="2892425" y="2271713"/>
            <a:ext cx="333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0</a:t>
            </a:r>
          </a:p>
        </p:txBody>
      </p:sp>
      <p:sp>
        <p:nvSpPr>
          <p:cNvPr id="72737" name="Text Box 33"/>
          <p:cNvSpPr txBox="1">
            <a:spLocks noChangeArrowheads="1"/>
          </p:cNvSpPr>
          <p:nvPr/>
        </p:nvSpPr>
        <p:spPr bwMode="auto">
          <a:xfrm>
            <a:off x="2632075" y="2273300"/>
            <a:ext cx="109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ea typeface="ＭＳ Ｐゴシック"/>
                <a:cs typeface="ＭＳ Ｐゴシック"/>
              </a:rPr>
              <a:t>V</a:t>
            </a:r>
          </a:p>
        </p:txBody>
      </p:sp>
      <p:sp>
        <p:nvSpPr>
          <p:cNvPr id="72754" name="Title 1"/>
          <p:cNvSpPr>
            <a:spLocks/>
          </p:cNvSpPr>
          <p:nvPr/>
        </p:nvSpPr>
        <p:spPr bwMode="auto">
          <a:xfrm>
            <a:off x="619125" y="3429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latin typeface="Calibri" pitchFamily="34" charset="0"/>
              </a:rPr>
              <a:t>Bifurcation Diagram</a:t>
            </a:r>
          </a:p>
        </p:txBody>
      </p:sp>
      <p:sp>
        <p:nvSpPr>
          <p:cNvPr id="72755" name="Text Box 51"/>
          <p:cNvSpPr txBox="1">
            <a:spLocks noChangeArrowheads="1"/>
          </p:cNvSpPr>
          <p:nvPr/>
        </p:nvSpPr>
        <p:spPr bwMode="auto">
          <a:xfrm>
            <a:off x="981075" y="2276475"/>
            <a:ext cx="151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Experiment</a:t>
            </a:r>
          </a:p>
        </p:txBody>
      </p:sp>
      <p:sp>
        <p:nvSpPr>
          <p:cNvPr id="72757" name="Text Box 53"/>
          <p:cNvSpPr txBox="1">
            <a:spLocks noChangeArrowheads="1"/>
          </p:cNvSpPr>
          <p:nvPr/>
        </p:nvSpPr>
        <p:spPr bwMode="auto">
          <a:xfrm>
            <a:off x="438150" y="5086350"/>
            <a:ext cx="22288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Spectral diagram </a:t>
            </a:r>
          </a:p>
          <a:p>
            <a:pPr>
              <a:spcBef>
                <a:spcPct val="50000"/>
              </a:spcBef>
            </a:pPr>
            <a:r>
              <a:rPr lang="en-US" dirty="0"/>
              <a:t>of microwave signal</a:t>
            </a:r>
          </a:p>
        </p:txBody>
      </p:sp>
      <p:grpSp>
        <p:nvGrpSpPr>
          <p:cNvPr id="72744" name="Group 40"/>
          <p:cNvGrpSpPr>
            <a:grpSpLocks/>
          </p:cNvGrpSpPr>
          <p:nvPr/>
        </p:nvGrpSpPr>
        <p:grpSpPr bwMode="auto">
          <a:xfrm>
            <a:off x="2495550" y="3664744"/>
            <a:ext cx="5324475" cy="2843212"/>
            <a:chOff x="1032" y="2235"/>
            <a:chExt cx="3354" cy="1791"/>
          </a:xfrm>
        </p:grpSpPr>
        <p:pic>
          <p:nvPicPr>
            <p:cNvPr id="72745" name="Picture 5"/>
            <p:cNvPicPr preferRelativeResize="0">
              <a:picLocks noChangeArrowheads="1"/>
            </p:cNvPicPr>
            <p:nvPr/>
          </p:nvPicPr>
          <p:blipFill>
            <a:blip r:embed="rId4">
              <a:extLst>
                <a:ext uri="{28A0092B-C50C-407E-A947-70E740481C1C}">
                  <a14:useLocalDpi xmlns:a14="http://schemas.microsoft.com/office/drawing/2010/main" val="0"/>
                </a:ext>
              </a:extLst>
            </a:blip>
            <a:srcRect l="12753" t="4599" r="11685" b="10318"/>
            <a:stretch>
              <a:fillRect/>
            </a:stretch>
          </p:blipFill>
          <p:spPr bwMode="auto">
            <a:xfrm>
              <a:off x="1471" y="2271"/>
              <a:ext cx="2915"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46" name="Text Box 42"/>
            <p:cNvSpPr txBox="1">
              <a:spLocks noChangeArrowheads="1"/>
            </p:cNvSpPr>
            <p:nvPr/>
          </p:nvSpPr>
          <p:spPr bwMode="auto">
            <a:xfrm rot="16200000">
              <a:off x="583" y="2998"/>
              <a:ext cx="11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ea typeface="ＭＳ Ｐゴシック"/>
                  <a:cs typeface="ＭＳ Ｐゴシック"/>
                </a:rPr>
                <a:t>Frequency [GHz]</a:t>
              </a:r>
            </a:p>
          </p:txBody>
        </p:sp>
        <p:grpSp>
          <p:nvGrpSpPr>
            <p:cNvPr id="72747" name="Group 43"/>
            <p:cNvGrpSpPr>
              <a:grpSpLocks/>
            </p:cNvGrpSpPr>
            <p:nvPr/>
          </p:nvGrpSpPr>
          <p:grpSpPr bwMode="auto">
            <a:xfrm>
              <a:off x="1168" y="2235"/>
              <a:ext cx="480" cy="1791"/>
              <a:chOff x="856" y="2241"/>
              <a:chExt cx="480" cy="1791"/>
            </a:xfrm>
          </p:grpSpPr>
          <p:sp>
            <p:nvSpPr>
              <p:cNvPr id="72748" name="Text Box 44"/>
              <p:cNvSpPr txBox="1">
                <a:spLocks noChangeArrowheads="1"/>
              </p:cNvSpPr>
              <p:nvPr/>
            </p:nvSpPr>
            <p:spPr bwMode="auto">
              <a:xfrm>
                <a:off x="892" y="2847"/>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3</a:t>
                </a:r>
              </a:p>
            </p:txBody>
          </p:sp>
          <p:sp>
            <p:nvSpPr>
              <p:cNvPr id="72749" name="Text Box 45"/>
              <p:cNvSpPr txBox="1">
                <a:spLocks noChangeArrowheads="1"/>
              </p:cNvSpPr>
              <p:nvPr/>
            </p:nvSpPr>
            <p:spPr bwMode="auto">
              <a:xfrm>
                <a:off x="898" y="2541"/>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3.1</a:t>
                </a:r>
              </a:p>
            </p:txBody>
          </p:sp>
          <p:sp>
            <p:nvSpPr>
              <p:cNvPr id="72750" name="Text Box 46"/>
              <p:cNvSpPr txBox="1">
                <a:spLocks noChangeArrowheads="1"/>
              </p:cNvSpPr>
              <p:nvPr/>
            </p:nvSpPr>
            <p:spPr bwMode="auto">
              <a:xfrm>
                <a:off x="904" y="2241"/>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3.2</a:t>
                </a:r>
              </a:p>
            </p:txBody>
          </p:sp>
          <p:sp>
            <p:nvSpPr>
              <p:cNvPr id="72751" name="Text Box 47"/>
              <p:cNvSpPr txBox="1">
                <a:spLocks noChangeArrowheads="1"/>
              </p:cNvSpPr>
              <p:nvPr/>
            </p:nvSpPr>
            <p:spPr bwMode="auto">
              <a:xfrm>
                <a:off x="874" y="3159"/>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2.9</a:t>
                </a:r>
              </a:p>
            </p:txBody>
          </p:sp>
          <p:sp>
            <p:nvSpPr>
              <p:cNvPr id="72752" name="Text Box 48"/>
              <p:cNvSpPr txBox="1">
                <a:spLocks noChangeArrowheads="1"/>
              </p:cNvSpPr>
              <p:nvPr/>
            </p:nvSpPr>
            <p:spPr bwMode="auto">
              <a:xfrm>
                <a:off x="868" y="3483"/>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2.8</a:t>
                </a:r>
              </a:p>
            </p:txBody>
          </p:sp>
          <p:sp>
            <p:nvSpPr>
              <p:cNvPr id="72753" name="Text Box 49"/>
              <p:cNvSpPr txBox="1">
                <a:spLocks noChangeArrowheads="1"/>
              </p:cNvSpPr>
              <p:nvPr/>
            </p:nvSpPr>
            <p:spPr bwMode="auto">
              <a:xfrm>
                <a:off x="856" y="3801"/>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a typeface="ＭＳ Ｐゴシック"/>
                    <a:cs typeface="ＭＳ Ｐゴシック"/>
                  </a:rPr>
                  <a:t>2.7</a:t>
                </a:r>
              </a:p>
            </p:txBody>
          </p:sp>
        </p:grpSp>
      </p:grpSp>
    </p:spTree>
    <p:extLst>
      <p:ext uri="{BB962C8B-B14F-4D97-AF65-F5344CB8AC3E}">
        <p14:creationId xmlns:p14="http://schemas.microsoft.com/office/powerpoint/2010/main" val="1631991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561975" y="169863"/>
            <a:ext cx="8229600" cy="868362"/>
          </a:xfrm>
        </p:spPr>
        <p:txBody>
          <a:bodyPr/>
          <a:lstStyle/>
          <a:p>
            <a:pPr eaLnBrk="1" hangingPunct="1"/>
            <a:r>
              <a:rPr lang="en-US" smtClean="0"/>
              <a:t>Coupling and Synchronization</a:t>
            </a:r>
          </a:p>
        </p:txBody>
      </p:sp>
      <p:grpSp>
        <p:nvGrpSpPr>
          <p:cNvPr id="41055" name="Group 95"/>
          <p:cNvGrpSpPr>
            <a:grpSpLocks/>
          </p:cNvGrpSpPr>
          <p:nvPr/>
        </p:nvGrpSpPr>
        <p:grpSpPr bwMode="auto">
          <a:xfrm>
            <a:off x="1500188" y="1219200"/>
            <a:ext cx="6424612" cy="2419350"/>
            <a:chOff x="1131" y="678"/>
            <a:chExt cx="4047" cy="1524"/>
          </a:xfrm>
        </p:grpSpPr>
        <p:sp>
          <p:nvSpPr>
            <p:cNvPr id="40964" name="Text Box 61"/>
            <p:cNvSpPr txBox="1">
              <a:spLocks noChangeArrowheads="1"/>
            </p:cNvSpPr>
            <p:nvPr/>
          </p:nvSpPr>
          <p:spPr bwMode="auto">
            <a:xfrm>
              <a:off x="1131" y="1661"/>
              <a:ext cx="32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100">
                  <a:ea typeface="ＭＳ Ｐゴシック"/>
                  <a:cs typeface="ＭＳ Ｐゴシック"/>
                </a:rPr>
                <a:t>bias</a:t>
              </a:r>
            </a:p>
          </p:txBody>
        </p:sp>
        <p:sp>
          <p:nvSpPr>
            <p:cNvPr id="40965" name="Rectangle 44"/>
            <p:cNvSpPr>
              <a:spLocks noChangeArrowheads="1"/>
            </p:cNvSpPr>
            <p:nvPr/>
          </p:nvSpPr>
          <p:spPr bwMode="auto">
            <a:xfrm>
              <a:off x="1378" y="1381"/>
              <a:ext cx="315" cy="2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914400"/>
              <a:r>
                <a:rPr lang="en-US" sz="1000">
                  <a:ea typeface="ＭＳ Ｐゴシック"/>
                  <a:cs typeface="ＭＳ Ｐゴシック"/>
                </a:rPr>
                <a:t>VCO</a:t>
              </a:r>
            </a:p>
          </p:txBody>
        </p:sp>
        <p:sp>
          <p:nvSpPr>
            <p:cNvPr id="40966" name="AutoShape 45"/>
            <p:cNvSpPr>
              <a:spLocks noChangeArrowheads="1"/>
            </p:cNvSpPr>
            <p:nvPr/>
          </p:nvSpPr>
          <p:spPr bwMode="auto">
            <a:xfrm>
              <a:off x="2520" y="1427"/>
              <a:ext cx="156" cy="157"/>
            </a:xfrm>
            <a:prstGeom prst="flowChartSummingJunction">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a:ea typeface="ＭＳ Ｐゴシック"/>
                <a:cs typeface="ＭＳ Ｐゴシック"/>
              </a:endParaRPr>
            </a:p>
          </p:txBody>
        </p:sp>
        <p:sp>
          <p:nvSpPr>
            <p:cNvPr id="40967" name="Line 46"/>
            <p:cNvSpPr>
              <a:spLocks noChangeShapeType="1"/>
            </p:cNvSpPr>
            <p:nvPr/>
          </p:nvSpPr>
          <p:spPr bwMode="auto">
            <a:xfrm flipH="1">
              <a:off x="2067" y="1504"/>
              <a:ext cx="451" cy="0"/>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40971" name="Text Box 50"/>
            <p:cNvSpPr txBox="1">
              <a:spLocks noChangeArrowheads="1"/>
            </p:cNvSpPr>
            <p:nvPr/>
          </p:nvSpPr>
          <p:spPr bwMode="auto">
            <a:xfrm>
              <a:off x="1927" y="1564"/>
              <a:ext cx="50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100">
                  <a:ea typeface="ＭＳ Ｐゴシック"/>
                  <a:cs typeface="ＭＳ Ｐゴシック"/>
                </a:rPr>
                <a:t>splitter</a:t>
              </a:r>
            </a:p>
          </p:txBody>
        </p:sp>
        <p:sp>
          <p:nvSpPr>
            <p:cNvPr id="40972" name="Oval 51"/>
            <p:cNvSpPr>
              <a:spLocks noChangeArrowheads="1"/>
            </p:cNvSpPr>
            <p:nvPr/>
          </p:nvSpPr>
          <p:spPr bwMode="auto">
            <a:xfrm>
              <a:off x="2315" y="1145"/>
              <a:ext cx="93" cy="104"/>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r>
                <a:rPr lang="en-US" sz="1000">
                  <a:latin typeface="Symbol" pitchFamily="18" charset="2"/>
                  <a:ea typeface="ＭＳ Ｐゴシック"/>
                  <a:cs typeface="ＭＳ Ｐゴシック"/>
                </a:rPr>
                <a:t>t</a:t>
              </a:r>
              <a:r>
                <a:rPr lang="en-US" sz="500">
                  <a:ea typeface="ＭＳ Ｐゴシック"/>
                  <a:cs typeface="ＭＳ Ｐゴシック"/>
                </a:rPr>
                <a:t>d</a:t>
              </a:r>
            </a:p>
          </p:txBody>
        </p:sp>
        <p:cxnSp>
          <p:nvCxnSpPr>
            <p:cNvPr id="40974" name="AutoShape 53"/>
            <p:cNvCxnSpPr>
              <a:cxnSpLocks noChangeShapeType="1"/>
              <a:stCxn id="40972" idx="6"/>
              <a:endCxn id="40966" idx="0"/>
            </p:cNvCxnSpPr>
            <p:nvPr/>
          </p:nvCxnSpPr>
          <p:spPr bwMode="auto">
            <a:xfrm>
              <a:off x="2413" y="1197"/>
              <a:ext cx="185" cy="225"/>
            </a:xfrm>
            <a:prstGeom prst="curvedConnector2">
              <a:avLst/>
            </a:prstGeom>
            <a:noFill/>
            <a:ln w="1587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40975" name="Text Box 54"/>
            <p:cNvSpPr txBox="1">
              <a:spLocks noChangeArrowheads="1"/>
            </p:cNvSpPr>
            <p:nvPr/>
          </p:nvSpPr>
          <p:spPr bwMode="auto">
            <a:xfrm>
              <a:off x="2449" y="1563"/>
              <a:ext cx="40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100">
                  <a:ea typeface="ＭＳ Ｐゴシック"/>
                  <a:cs typeface="ＭＳ Ｐゴシック"/>
                </a:rPr>
                <a:t>mixer</a:t>
              </a:r>
            </a:p>
          </p:txBody>
        </p:sp>
        <p:sp>
          <p:nvSpPr>
            <p:cNvPr id="40976" name="Oval 55"/>
            <p:cNvSpPr>
              <a:spLocks noChangeArrowheads="1"/>
            </p:cNvSpPr>
            <p:nvPr/>
          </p:nvSpPr>
          <p:spPr bwMode="auto">
            <a:xfrm>
              <a:off x="2584" y="1820"/>
              <a:ext cx="146" cy="157"/>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pPr algn="ctr" defTabSz="914400"/>
              <a:r>
                <a:rPr lang="en-US" sz="1600" i="1">
                  <a:latin typeface="Symbol" pitchFamily="18" charset="2"/>
                  <a:ea typeface="ＭＳ Ｐゴシック"/>
                  <a:cs typeface="ＭＳ Ｐゴシック"/>
                </a:rPr>
                <a:t>t</a:t>
              </a:r>
            </a:p>
          </p:txBody>
        </p:sp>
        <p:sp>
          <p:nvSpPr>
            <p:cNvPr id="41000" name="Rectangle 81"/>
            <p:cNvSpPr>
              <a:spLocks noChangeArrowheads="1"/>
            </p:cNvSpPr>
            <p:nvPr/>
          </p:nvSpPr>
          <p:spPr bwMode="auto">
            <a:xfrm>
              <a:off x="1152" y="1050"/>
              <a:ext cx="1776" cy="1152"/>
            </a:xfrm>
            <a:prstGeom prst="rect">
              <a:avLst/>
            </a:prstGeom>
            <a:noFill/>
            <a:ln w="15875">
              <a:solidFill>
                <a:schemeClr val="accent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a:ea typeface="ＭＳ Ｐゴシック"/>
                <a:cs typeface="ＭＳ Ｐゴシック"/>
              </a:endParaRPr>
            </a:p>
          </p:txBody>
        </p:sp>
        <p:sp>
          <p:nvSpPr>
            <p:cNvPr id="41007" name="Rectangle 99"/>
            <p:cNvSpPr>
              <a:spLocks noChangeArrowheads="1"/>
            </p:cNvSpPr>
            <p:nvPr/>
          </p:nvSpPr>
          <p:spPr bwMode="auto">
            <a:xfrm>
              <a:off x="1768" y="1816"/>
              <a:ext cx="259" cy="15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r>
                <a:rPr lang="en-US" sz="1200">
                  <a:ea typeface="ＭＳ Ｐゴシック"/>
                  <a:cs typeface="ＭＳ Ｐゴシック"/>
                </a:rPr>
                <a:t>H(s)</a:t>
              </a:r>
            </a:p>
          </p:txBody>
        </p:sp>
        <p:sp>
          <p:nvSpPr>
            <p:cNvPr id="41011" name="Text Box 56"/>
            <p:cNvSpPr txBox="1">
              <a:spLocks noChangeArrowheads="1"/>
            </p:cNvSpPr>
            <p:nvPr/>
          </p:nvSpPr>
          <p:spPr bwMode="auto">
            <a:xfrm>
              <a:off x="1548" y="1567"/>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400">
                  <a:ea typeface="ＭＳ Ｐゴシック"/>
                  <a:cs typeface="ＭＳ Ｐゴシック"/>
                </a:rPr>
                <a:t>v</a:t>
              </a:r>
              <a:r>
                <a:rPr lang="en-US" sz="900">
                  <a:ea typeface="ＭＳ Ｐゴシック"/>
                  <a:cs typeface="ＭＳ Ｐゴシック"/>
                </a:rPr>
                <a:t>1</a:t>
              </a:r>
              <a:r>
                <a:rPr lang="en-US" sz="1200">
                  <a:ea typeface="ＭＳ Ｐゴシック"/>
                  <a:cs typeface="ＭＳ Ｐゴシック"/>
                </a:rPr>
                <a:t>(t)</a:t>
              </a:r>
            </a:p>
          </p:txBody>
        </p:sp>
        <p:graphicFrame>
          <p:nvGraphicFramePr>
            <p:cNvPr id="41015" name="Object 3"/>
            <p:cNvGraphicFramePr>
              <a:graphicFrameLocks noChangeAspect="1"/>
            </p:cNvGraphicFramePr>
            <p:nvPr/>
          </p:nvGraphicFramePr>
          <p:xfrm>
            <a:off x="1705" y="1381"/>
            <a:ext cx="183" cy="131"/>
          </p:xfrm>
          <a:graphic>
            <a:graphicData uri="http://schemas.openxmlformats.org/presentationml/2006/ole">
              <mc:AlternateContent xmlns:mc="http://schemas.openxmlformats.org/markup-compatibility/2006">
                <mc:Choice xmlns:v="urn:schemas-microsoft-com:vml" Requires="v">
                  <p:oleObj spid="_x0000_s20950" name="Equation" r:id="rId4" imgW="355320" imgH="228600" progId="Equation.DSMT4">
                    <p:embed/>
                  </p:oleObj>
                </mc:Choice>
                <mc:Fallback>
                  <p:oleObj name="Equation" r:id="rId4" imgW="355320" imgH="228600" progId="Equation.DSMT4">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 y="1381"/>
                          <a:ext cx="183" cy="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7" name="Line 57"/>
            <p:cNvSpPr>
              <a:spLocks noChangeShapeType="1"/>
            </p:cNvSpPr>
            <p:nvPr/>
          </p:nvSpPr>
          <p:spPr bwMode="auto">
            <a:xfrm flipV="1">
              <a:off x="1692" y="1506"/>
              <a:ext cx="372" cy="6"/>
            </a:xfrm>
            <a:prstGeom prst="line">
              <a:avLst/>
            </a:prstGeom>
            <a:noFill/>
            <a:ln w="158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8" name="Oval 58"/>
            <p:cNvSpPr>
              <a:spLocks noChangeArrowheads="1"/>
            </p:cNvSpPr>
            <p:nvPr/>
          </p:nvSpPr>
          <p:spPr bwMode="auto">
            <a:xfrm>
              <a:off x="2076" y="1452"/>
              <a:ext cx="56" cy="5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1020" name="AutoShape 60"/>
            <p:cNvCxnSpPr>
              <a:cxnSpLocks noChangeShapeType="1"/>
              <a:stCxn id="41018" idx="0"/>
              <a:endCxn id="40972" idx="2"/>
            </p:cNvCxnSpPr>
            <p:nvPr/>
          </p:nvCxnSpPr>
          <p:spPr bwMode="auto">
            <a:xfrm rot="16200000">
              <a:off x="2082" y="1219"/>
              <a:ext cx="250" cy="206"/>
            </a:xfrm>
            <a:prstGeom prst="curvedConnector2">
              <a:avLst/>
            </a:prstGeom>
            <a:noFill/>
            <a:ln w="158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1" name="AutoShape 61"/>
            <p:cNvSpPr>
              <a:spLocks noChangeArrowheads="1"/>
            </p:cNvSpPr>
            <p:nvPr/>
          </p:nvSpPr>
          <p:spPr bwMode="auto">
            <a:xfrm rot="16200000">
              <a:off x="2235" y="1821"/>
              <a:ext cx="174" cy="15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a:r>
                <a:rPr lang="en-US" sz="1200" b="1" i="1">
                  <a:latin typeface="Symbol" pitchFamily="18" charset="2"/>
                </a:rPr>
                <a:t>b</a:t>
              </a:r>
            </a:p>
          </p:txBody>
        </p:sp>
        <p:cxnSp>
          <p:nvCxnSpPr>
            <p:cNvPr id="41023" name="AutoShape 63"/>
            <p:cNvCxnSpPr>
              <a:cxnSpLocks noChangeShapeType="1"/>
              <a:stCxn id="40976" idx="2"/>
              <a:endCxn id="41021" idx="3"/>
            </p:cNvCxnSpPr>
            <p:nvPr/>
          </p:nvCxnSpPr>
          <p:spPr bwMode="auto">
            <a:xfrm flipH="1" flipV="1">
              <a:off x="2402" y="1896"/>
              <a:ext cx="177" cy="3"/>
            </a:xfrm>
            <a:prstGeom prst="straightConnector1">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24" name="AutoShape 64"/>
            <p:cNvCxnSpPr>
              <a:cxnSpLocks noChangeShapeType="1"/>
              <a:stCxn id="40966" idx="6"/>
              <a:endCxn id="40976" idx="6"/>
            </p:cNvCxnSpPr>
            <p:nvPr/>
          </p:nvCxnSpPr>
          <p:spPr bwMode="auto">
            <a:xfrm>
              <a:off x="2681" y="1506"/>
              <a:ext cx="54" cy="393"/>
            </a:xfrm>
            <a:prstGeom prst="bentConnector3">
              <a:avLst>
                <a:gd name="adj1" fmla="val 357407"/>
              </a:avLst>
            </a:prstGeom>
            <a:noFill/>
            <a:ln w="15875">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27" name="AutoShape 67"/>
            <p:cNvCxnSpPr>
              <a:cxnSpLocks noChangeShapeType="1"/>
              <a:stCxn id="41007" idx="1"/>
              <a:endCxn id="40965" idx="2"/>
            </p:cNvCxnSpPr>
            <p:nvPr/>
          </p:nvCxnSpPr>
          <p:spPr bwMode="auto">
            <a:xfrm rot="10800000">
              <a:off x="1536" y="1598"/>
              <a:ext cx="227" cy="295"/>
            </a:xfrm>
            <a:prstGeom prst="bentConnector2">
              <a:avLst/>
            </a:prstGeom>
            <a:noFill/>
            <a:ln w="15875">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28" name="Line 68"/>
            <p:cNvSpPr>
              <a:spLocks noChangeShapeType="1"/>
            </p:cNvSpPr>
            <p:nvPr/>
          </p:nvSpPr>
          <p:spPr bwMode="auto">
            <a:xfrm>
              <a:off x="1368" y="1758"/>
              <a:ext cx="18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1029" name="AutoShape 69"/>
            <p:cNvCxnSpPr>
              <a:cxnSpLocks noChangeShapeType="1"/>
              <a:stCxn id="41021" idx="0"/>
              <a:endCxn id="41007" idx="3"/>
            </p:cNvCxnSpPr>
            <p:nvPr/>
          </p:nvCxnSpPr>
          <p:spPr bwMode="auto">
            <a:xfrm flipH="1" flipV="1">
              <a:off x="2032" y="1893"/>
              <a:ext cx="210" cy="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0" name="Text Box 61"/>
            <p:cNvSpPr txBox="1">
              <a:spLocks noChangeArrowheads="1"/>
            </p:cNvSpPr>
            <p:nvPr/>
          </p:nvSpPr>
          <p:spPr bwMode="auto">
            <a:xfrm>
              <a:off x="3357" y="1643"/>
              <a:ext cx="40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100">
                  <a:ea typeface="ＭＳ Ｐゴシック"/>
                  <a:cs typeface="ＭＳ Ｐゴシック"/>
                </a:rPr>
                <a:t>bias</a:t>
              </a:r>
            </a:p>
          </p:txBody>
        </p:sp>
        <p:sp>
          <p:nvSpPr>
            <p:cNvPr id="41031" name="Rectangle 44"/>
            <p:cNvSpPr>
              <a:spLocks noChangeArrowheads="1"/>
            </p:cNvSpPr>
            <p:nvPr/>
          </p:nvSpPr>
          <p:spPr bwMode="auto">
            <a:xfrm>
              <a:off x="3634" y="1351"/>
              <a:ext cx="315" cy="21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914400"/>
              <a:r>
                <a:rPr lang="en-US" sz="1000">
                  <a:ea typeface="ＭＳ Ｐゴシック"/>
                  <a:cs typeface="ＭＳ Ｐゴシック"/>
                </a:rPr>
                <a:t>VCO</a:t>
              </a:r>
            </a:p>
          </p:txBody>
        </p:sp>
        <p:sp>
          <p:nvSpPr>
            <p:cNvPr id="41032" name="AutoShape 45"/>
            <p:cNvSpPr>
              <a:spLocks noChangeArrowheads="1"/>
            </p:cNvSpPr>
            <p:nvPr/>
          </p:nvSpPr>
          <p:spPr bwMode="auto">
            <a:xfrm>
              <a:off x="4788" y="1397"/>
              <a:ext cx="156" cy="157"/>
            </a:xfrm>
            <a:prstGeom prst="flowChartSummingJunction">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a:ea typeface="ＭＳ Ｐゴシック"/>
                <a:cs typeface="ＭＳ Ｐゴシック"/>
              </a:endParaRPr>
            </a:p>
          </p:txBody>
        </p:sp>
        <p:sp>
          <p:nvSpPr>
            <p:cNvPr id="41033" name="Line 46"/>
            <p:cNvSpPr>
              <a:spLocks noChangeShapeType="1"/>
            </p:cNvSpPr>
            <p:nvPr/>
          </p:nvSpPr>
          <p:spPr bwMode="auto">
            <a:xfrm flipH="1">
              <a:off x="4335" y="1474"/>
              <a:ext cx="451" cy="0"/>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41034" name="Text Box 50"/>
            <p:cNvSpPr txBox="1">
              <a:spLocks noChangeArrowheads="1"/>
            </p:cNvSpPr>
            <p:nvPr/>
          </p:nvSpPr>
          <p:spPr bwMode="auto">
            <a:xfrm>
              <a:off x="4195" y="1534"/>
              <a:ext cx="50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100">
                  <a:ea typeface="ＭＳ Ｐゴシック"/>
                  <a:cs typeface="ＭＳ Ｐゴシック"/>
                </a:rPr>
                <a:t>splitter</a:t>
              </a:r>
            </a:p>
          </p:txBody>
        </p:sp>
        <p:sp>
          <p:nvSpPr>
            <p:cNvPr id="41035" name="Oval 51"/>
            <p:cNvSpPr>
              <a:spLocks noChangeArrowheads="1"/>
            </p:cNvSpPr>
            <p:nvPr/>
          </p:nvSpPr>
          <p:spPr bwMode="auto">
            <a:xfrm>
              <a:off x="4583" y="1115"/>
              <a:ext cx="93" cy="104"/>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r>
                <a:rPr lang="en-US" sz="1000">
                  <a:latin typeface="Symbol" pitchFamily="18" charset="2"/>
                  <a:ea typeface="ＭＳ Ｐゴシック"/>
                  <a:cs typeface="ＭＳ Ｐゴシック"/>
                </a:rPr>
                <a:t>t</a:t>
              </a:r>
              <a:r>
                <a:rPr lang="en-US" sz="500">
                  <a:ea typeface="ＭＳ Ｐゴシック"/>
                  <a:cs typeface="ＭＳ Ｐゴシック"/>
                </a:rPr>
                <a:t>d</a:t>
              </a:r>
            </a:p>
          </p:txBody>
        </p:sp>
        <p:cxnSp>
          <p:nvCxnSpPr>
            <p:cNvPr id="41036" name="AutoShape 53"/>
            <p:cNvCxnSpPr>
              <a:cxnSpLocks noChangeShapeType="1"/>
              <a:stCxn id="41035" idx="6"/>
              <a:endCxn id="41032" idx="0"/>
            </p:cNvCxnSpPr>
            <p:nvPr/>
          </p:nvCxnSpPr>
          <p:spPr bwMode="auto">
            <a:xfrm>
              <a:off x="4681" y="1167"/>
              <a:ext cx="185" cy="225"/>
            </a:xfrm>
            <a:prstGeom prst="curvedConnector2">
              <a:avLst/>
            </a:prstGeom>
            <a:noFill/>
            <a:ln w="1587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41037" name="Text Box 54"/>
            <p:cNvSpPr txBox="1">
              <a:spLocks noChangeArrowheads="1"/>
            </p:cNvSpPr>
            <p:nvPr/>
          </p:nvSpPr>
          <p:spPr bwMode="auto">
            <a:xfrm>
              <a:off x="4717" y="1533"/>
              <a:ext cx="40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100">
                  <a:ea typeface="ＭＳ Ｐゴシック"/>
                  <a:cs typeface="ＭＳ Ｐゴシック"/>
                </a:rPr>
                <a:t>mixer</a:t>
              </a:r>
            </a:p>
          </p:txBody>
        </p:sp>
        <p:sp>
          <p:nvSpPr>
            <p:cNvPr id="41038" name="Oval 55"/>
            <p:cNvSpPr>
              <a:spLocks noChangeArrowheads="1"/>
            </p:cNvSpPr>
            <p:nvPr/>
          </p:nvSpPr>
          <p:spPr bwMode="auto">
            <a:xfrm>
              <a:off x="4852" y="1790"/>
              <a:ext cx="146" cy="157"/>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0" anchor="ctr"/>
            <a:lstStyle/>
            <a:p>
              <a:pPr algn="ctr" defTabSz="914400"/>
              <a:r>
                <a:rPr lang="en-US" sz="1600" i="1">
                  <a:latin typeface="Symbol" pitchFamily="18" charset="2"/>
                  <a:ea typeface="ＭＳ Ｐゴシック"/>
                  <a:cs typeface="ＭＳ Ｐゴシック"/>
                </a:rPr>
                <a:t>t</a:t>
              </a:r>
            </a:p>
          </p:txBody>
        </p:sp>
        <p:sp>
          <p:nvSpPr>
            <p:cNvPr id="41039" name="Rectangle 99"/>
            <p:cNvSpPr>
              <a:spLocks noChangeArrowheads="1"/>
            </p:cNvSpPr>
            <p:nvPr/>
          </p:nvSpPr>
          <p:spPr bwMode="auto">
            <a:xfrm>
              <a:off x="4036" y="1786"/>
              <a:ext cx="259" cy="15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r>
                <a:rPr lang="en-US" sz="1200">
                  <a:ea typeface="ＭＳ Ｐゴシック"/>
                  <a:cs typeface="ＭＳ Ｐゴシック"/>
                </a:rPr>
                <a:t>H(s)</a:t>
              </a:r>
            </a:p>
          </p:txBody>
        </p:sp>
        <p:sp>
          <p:nvSpPr>
            <p:cNvPr id="41040" name="Text Box 56"/>
            <p:cNvSpPr txBox="1">
              <a:spLocks noChangeArrowheads="1"/>
            </p:cNvSpPr>
            <p:nvPr/>
          </p:nvSpPr>
          <p:spPr bwMode="auto">
            <a:xfrm>
              <a:off x="3804" y="1555"/>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400">
                  <a:ea typeface="ＭＳ Ｐゴシック"/>
                  <a:cs typeface="ＭＳ Ｐゴシック"/>
                </a:rPr>
                <a:t>v</a:t>
              </a:r>
              <a:r>
                <a:rPr lang="en-US" sz="900">
                  <a:ea typeface="ＭＳ Ｐゴシック"/>
                  <a:cs typeface="ＭＳ Ｐゴシック"/>
                </a:rPr>
                <a:t>2</a:t>
              </a:r>
              <a:r>
                <a:rPr lang="en-US" sz="1200">
                  <a:ea typeface="ＭＳ Ｐゴシック"/>
                  <a:cs typeface="ＭＳ Ｐゴシック"/>
                </a:rPr>
                <a:t>(t)</a:t>
              </a:r>
            </a:p>
          </p:txBody>
        </p:sp>
        <p:graphicFrame>
          <p:nvGraphicFramePr>
            <p:cNvPr id="41041" name="Object 3"/>
            <p:cNvGraphicFramePr>
              <a:graphicFrameLocks noChangeAspect="1"/>
            </p:cNvGraphicFramePr>
            <p:nvPr/>
          </p:nvGraphicFramePr>
          <p:xfrm>
            <a:off x="3955" y="1339"/>
            <a:ext cx="195" cy="131"/>
          </p:xfrm>
          <a:graphic>
            <a:graphicData uri="http://schemas.openxmlformats.org/presentationml/2006/ole">
              <mc:AlternateContent xmlns:mc="http://schemas.openxmlformats.org/markup-compatibility/2006">
                <mc:Choice xmlns:v="urn:schemas-microsoft-com:vml" Requires="v">
                  <p:oleObj spid="_x0000_s20951" name="Equation" r:id="rId6" imgW="380880" imgH="228600" progId="Equation.DSMT4">
                    <p:embed/>
                  </p:oleObj>
                </mc:Choice>
                <mc:Fallback>
                  <p:oleObj name="Equation" r:id="rId6" imgW="380880" imgH="228600" progId="Equation.DSMT4">
                    <p:embed/>
                    <p:pic>
                      <p:nvPicPr>
                        <p:cNvPr id="0" name=""/>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 y="1339"/>
                          <a:ext cx="195" cy="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2" name="Line 82"/>
            <p:cNvSpPr>
              <a:spLocks noChangeShapeType="1"/>
            </p:cNvSpPr>
            <p:nvPr/>
          </p:nvSpPr>
          <p:spPr bwMode="auto">
            <a:xfrm>
              <a:off x="3954" y="1476"/>
              <a:ext cx="378" cy="0"/>
            </a:xfrm>
            <a:prstGeom prst="line">
              <a:avLst/>
            </a:prstGeom>
            <a:noFill/>
            <a:ln w="158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3" name="Oval 83"/>
            <p:cNvSpPr>
              <a:spLocks noChangeArrowheads="1"/>
            </p:cNvSpPr>
            <p:nvPr/>
          </p:nvSpPr>
          <p:spPr bwMode="auto">
            <a:xfrm>
              <a:off x="4344" y="1422"/>
              <a:ext cx="56" cy="56"/>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1044" name="AutoShape 84"/>
            <p:cNvCxnSpPr>
              <a:cxnSpLocks noChangeShapeType="1"/>
              <a:stCxn id="41043" idx="0"/>
              <a:endCxn id="41035" idx="2"/>
            </p:cNvCxnSpPr>
            <p:nvPr/>
          </p:nvCxnSpPr>
          <p:spPr bwMode="auto">
            <a:xfrm rot="16200000">
              <a:off x="4350" y="1189"/>
              <a:ext cx="250" cy="206"/>
            </a:xfrm>
            <a:prstGeom prst="curvedConnector2">
              <a:avLst/>
            </a:prstGeom>
            <a:noFill/>
            <a:ln w="158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45" name="AutoShape 85"/>
            <p:cNvSpPr>
              <a:spLocks noChangeArrowheads="1"/>
            </p:cNvSpPr>
            <p:nvPr/>
          </p:nvSpPr>
          <p:spPr bwMode="auto">
            <a:xfrm rot="16200000">
              <a:off x="4503" y="1791"/>
              <a:ext cx="174" cy="15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i="1">
                  <a:latin typeface="Symbol" pitchFamily="18" charset="2"/>
                </a:rPr>
                <a:t>b</a:t>
              </a:r>
            </a:p>
          </p:txBody>
        </p:sp>
        <p:cxnSp>
          <p:nvCxnSpPr>
            <p:cNvPr id="41046" name="AutoShape 86"/>
            <p:cNvCxnSpPr>
              <a:cxnSpLocks noChangeShapeType="1"/>
              <a:stCxn id="41038" idx="2"/>
              <a:endCxn id="41045" idx="3"/>
            </p:cNvCxnSpPr>
            <p:nvPr/>
          </p:nvCxnSpPr>
          <p:spPr bwMode="auto">
            <a:xfrm flipH="1" flipV="1">
              <a:off x="4670" y="1866"/>
              <a:ext cx="177" cy="3"/>
            </a:xfrm>
            <a:prstGeom prst="straightConnector1">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47" name="AutoShape 87"/>
            <p:cNvCxnSpPr>
              <a:cxnSpLocks noChangeShapeType="1"/>
              <a:stCxn id="41032" idx="6"/>
              <a:endCxn id="41038" idx="6"/>
            </p:cNvCxnSpPr>
            <p:nvPr/>
          </p:nvCxnSpPr>
          <p:spPr bwMode="auto">
            <a:xfrm>
              <a:off x="4949" y="1476"/>
              <a:ext cx="54" cy="393"/>
            </a:xfrm>
            <a:prstGeom prst="bentConnector3">
              <a:avLst>
                <a:gd name="adj1" fmla="val 357407"/>
              </a:avLst>
            </a:prstGeom>
            <a:noFill/>
            <a:ln w="15875">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48" name="AutoShape 88"/>
            <p:cNvCxnSpPr>
              <a:cxnSpLocks noChangeShapeType="1"/>
              <a:stCxn id="41039" idx="1"/>
              <a:endCxn id="41031" idx="2"/>
            </p:cNvCxnSpPr>
            <p:nvPr/>
          </p:nvCxnSpPr>
          <p:spPr bwMode="auto">
            <a:xfrm rot="10800000">
              <a:off x="3792" y="1568"/>
              <a:ext cx="239" cy="295"/>
            </a:xfrm>
            <a:prstGeom prst="bentConnector2">
              <a:avLst/>
            </a:prstGeom>
            <a:noFill/>
            <a:ln w="15875">
              <a:solidFill>
                <a:schemeClr val="tx1"/>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49" name="Line 89"/>
            <p:cNvSpPr>
              <a:spLocks noChangeShapeType="1"/>
            </p:cNvSpPr>
            <p:nvPr/>
          </p:nvSpPr>
          <p:spPr bwMode="auto">
            <a:xfrm>
              <a:off x="3594" y="1728"/>
              <a:ext cx="198"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1050" name="AutoShape 90"/>
            <p:cNvCxnSpPr>
              <a:cxnSpLocks noChangeShapeType="1"/>
              <a:stCxn id="41045" idx="0"/>
              <a:endCxn id="41039" idx="3"/>
            </p:cNvCxnSpPr>
            <p:nvPr/>
          </p:nvCxnSpPr>
          <p:spPr bwMode="auto">
            <a:xfrm flipH="1" flipV="1">
              <a:off x="4300" y="1863"/>
              <a:ext cx="210" cy="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52" name="AutoShape 92"/>
            <p:cNvCxnSpPr>
              <a:cxnSpLocks noChangeShapeType="1"/>
            </p:cNvCxnSpPr>
            <p:nvPr/>
          </p:nvCxnSpPr>
          <p:spPr bwMode="auto">
            <a:xfrm flipV="1">
              <a:off x="1949" y="1471"/>
              <a:ext cx="2259" cy="42"/>
            </a:xfrm>
            <a:prstGeom prst="curvedConnector5">
              <a:avLst>
                <a:gd name="adj1" fmla="val 4954"/>
                <a:gd name="adj2" fmla="val 1807139"/>
                <a:gd name="adj3" fmla="val 97472"/>
              </a:avLst>
            </a:prstGeom>
            <a:noFill/>
            <a:ln w="19050">
              <a:solidFill>
                <a:schemeClr val="accent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53" name="Rectangle 81"/>
            <p:cNvSpPr>
              <a:spLocks noChangeArrowheads="1"/>
            </p:cNvSpPr>
            <p:nvPr/>
          </p:nvSpPr>
          <p:spPr bwMode="auto">
            <a:xfrm>
              <a:off x="3402" y="1050"/>
              <a:ext cx="1776" cy="1152"/>
            </a:xfrm>
            <a:prstGeom prst="rect">
              <a:avLst/>
            </a:prstGeom>
            <a:noFill/>
            <a:ln w="15875">
              <a:solidFill>
                <a:schemeClr val="accent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a:ea typeface="ＭＳ Ｐゴシック"/>
                <a:cs typeface="ＭＳ Ｐゴシック"/>
              </a:endParaRPr>
            </a:p>
          </p:txBody>
        </p:sp>
        <p:sp>
          <p:nvSpPr>
            <p:cNvPr id="41054" name="Text Box 94"/>
            <p:cNvSpPr txBox="1">
              <a:spLocks noChangeArrowheads="1"/>
            </p:cNvSpPr>
            <p:nvPr/>
          </p:nvSpPr>
          <p:spPr bwMode="auto">
            <a:xfrm>
              <a:off x="2988" y="678"/>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solidFill>
                    <a:schemeClr val="accent1"/>
                  </a:solidFill>
                  <a:latin typeface="Symbol" pitchFamily="18" charset="2"/>
                </a:rPr>
                <a:t>k</a:t>
              </a:r>
            </a:p>
          </p:txBody>
        </p:sp>
      </p:grpSp>
      <p:sp>
        <p:nvSpPr>
          <p:cNvPr id="41056" name="Text Box 105"/>
          <p:cNvSpPr txBox="1">
            <a:spLocks noChangeArrowheads="1"/>
          </p:cNvSpPr>
          <p:nvPr/>
        </p:nvSpPr>
        <p:spPr bwMode="auto">
          <a:xfrm>
            <a:off x="6762750" y="1390650"/>
            <a:ext cx="238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37931725" indent="-37474525">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marL="457200" fontAlgn="base">
              <a:spcBef>
                <a:spcPct val="0"/>
              </a:spcBef>
              <a:spcAft>
                <a:spcPct val="0"/>
              </a:spcAft>
              <a:defRPr>
                <a:solidFill>
                  <a:schemeClr val="tx1"/>
                </a:solidFill>
                <a:latin typeface="Arial" pitchFamily="34" charset="0"/>
                <a:cs typeface="Arial" pitchFamily="34" charset="0"/>
              </a:defRPr>
            </a:lvl6pPr>
            <a:lvl7pPr marL="914400" fontAlgn="base">
              <a:spcBef>
                <a:spcPct val="0"/>
              </a:spcBef>
              <a:spcAft>
                <a:spcPct val="0"/>
              </a:spcAft>
              <a:defRPr>
                <a:solidFill>
                  <a:schemeClr val="tx1"/>
                </a:solidFill>
                <a:latin typeface="Arial" pitchFamily="34" charset="0"/>
                <a:cs typeface="Arial" pitchFamily="34" charset="0"/>
              </a:defRPr>
            </a:lvl7pPr>
            <a:lvl8pPr marL="1371600" fontAlgn="base">
              <a:spcBef>
                <a:spcPct val="0"/>
              </a:spcBef>
              <a:spcAft>
                <a:spcPct val="0"/>
              </a:spcAft>
              <a:defRPr>
                <a:solidFill>
                  <a:schemeClr val="tx1"/>
                </a:solidFill>
                <a:latin typeface="Arial" pitchFamily="34" charset="0"/>
                <a:cs typeface="Arial" pitchFamily="34" charset="0"/>
              </a:defRPr>
            </a:lvl8pPr>
            <a:lvl9pPr marL="18288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latin typeface="Symbol" pitchFamily="18" charset="2"/>
                <a:ea typeface="ＭＳ Ｐゴシック"/>
                <a:cs typeface="ＭＳ Ｐゴシック"/>
              </a:rPr>
              <a:t>k </a:t>
            </a:r>
            <a:r>
              <a:rPr lang="en-US">
                <a:ea typeface="ＭＳ Ｐゴシック"/>
                <a:cs typeface="ＭＳ Ｐゴシック"/>
              </a:rPr>
              <a:t>: </a:t>
            </a:r>
            <a:r>
              <a:rPr lang="en-US" sz="1600">
                <a:ea typeface="ＭＳ Ｐゴシック"/>
                <a:cs typeface="ＭＳ Ｐゴシック"/>
              </a:rPr>
              <a:t>coupling strength</a:t>
            </a:r>
          </a:p>
        </p:txBody>
      </p:sp>
      <p:sp>
        <p:nvSpPr>
          <p:cNvPr id="41058" name="Text Box 98"/>
          <p:cNvSpPr txBox="1">
            <a:spLocks noChangeArrowheads="1"/>
          </p:cNvSpPr>
          <p:nvPr/>
        </p:nvSpPr>
        <p:spPr bwMode="auto">
          <a:xfrm>
            <a:off x="2714625" y="3638550"/>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600" b="1">
                <a:solidFill>
                  <a:schemeClr val="accent1"/>
                </a:solidFill>
              </a:rPr>
              <a:t>(I)</a:t>
            </a:r>
          </a:p>
        </p:txBody>
      </p:sp>
      <p:sp>
        <p:nvSpPr>
          <p:cNvPr id="41059" name="Text Box 99"/>
          <p:cNvSpPr txBox="1">
            <a:spLocks noChangeArrowheads="1"/>
          </p:cNvSpPr>
          <p:nvPr/>
        </p:nvSpPr>
        <p:spPr bwMode="auto">
          <a:xfrm>
            <a:off x="6229350" y="3638550"/>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accent1"/>
                </a:solidFill>
              </a:rPr>
              <a:t>(II)</a:t>
            </a:r>
          </a:p>
        </p:txBody>
      </p:sp>
      <p:sp>
        <p:nvSpPr>
          <p:cNvPr id="41060" name="Text Box 5"/>
          <p:cNvSpPr txBox="1">
            <a:spLocks noChangeArrowheads="1"/>
          </p:cNvSpPr>
          <p:nvPr/>
        </p:nvSpPr>
        <p:spPr bwMode="auto">
          <a:xfrm>
            <a:off x="809625" y="4057650"/>
            <a:ext cx="778192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37931725" indent="-37474525">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marL="457200" fontAlgn="base">
              <a:spcBef>
                <a:spcPct val="0"/>
              </a:spcBef>
              <a:spcAft>
                <a:spcPct val="0"/>
              </a:spcAft>
              <a:defRPr>
                <a:solidFill>
                  <a:schemeClr val="tx1"/>
                </a:solidFill>
                <a:latin typeface="Arial" pitchFamily="34" charset="0"/>
                <a:cs typeface="Arial" pitchFamily="34" charset="0"/>
              </a:defRPr>
            </a:lvl6pPr>
            <a:lvl7pPr marL="914400" fontAlgn="base">
              <a:spcBef>
                <a:spcPct val="0"/>
              </a:spcBef>
              <a:spcAft>
                <a:spcPct val="0"/>
              </a:spcAft>
              <a:defRPr>
                <a:solidFill>
                  <a:schemeClr val="tx1"/>
                </a:solidFill>
                <a:latin typeface="Arial" pitchFamily="34" charset="0"/>
                <a:cs typeface="Arial" pitchFamily="34" charset="0"/>
              </a:defRPr>
            </a:lvl7pPr>
            <a:lvl8pPr marL="1371600" fontAlgn="base">
              <a:spcBef>
                <a:spcPct val="0"/>
              </a:spcBef>
              <a:spcAft>
                <a:spcPct val="0"/>
              </a:spcAft>
              <a:defRPr>
                <a:solidFill>
                  <a:schemeClr val="tx1"/>
                </a:solidFill>
                <a:latin typeface="Arial" pitchFamily="34" charset="0"/>
                <a:cs typeface="Arial" pitchFamily="34" charset="0"/>
              </a:defRPr>
            </a:lvl8pPr>
            <a:lvl9pPr marL="1828800" fontAlgn="base">
              <a:spcBef>
                <a:spcPct val="0"/>
              </a:spcBef>
              <a:spcAft>
                <a:spcPct val="0"/>
              </a:spcAft>
              <a:defRPr>
                <a:solidFill>
                  <a:schemeClr val="tx1"/>
                </a:solidFill>
                <a:latin typeface="Arial" pitchFamily="34" charset="0"/>
                <a:cs typeface="Arial" pitchFamily="34" charset="0"/>
              </a:defRPr>
            </a:lvl9pPr>
          </a:lstStyle>
          <a:p>
            <a:pPr defTabSz="914400">
              <a:lnSpc>
                <a:spcPct val="110000"/>
              </a:lnSpc>
              <a:spcBef>
                <a:spcPct val="50000"/>
              </a:spcBef>
              <a:buFontTx/>
              <a:buChar char="•"/>
            </a:pPr>
            <a:r>
              <a:rPr lang="en-US">
                <a:ea typeface="ＭＳ Ｐゴシック"/>
                <a:cs typeface="ＭＳ Ｐゴシック"/>
              </a:rPr>
              <a:t> </a:t>
            </a:r>
            <a:r>
              <a:rPr lang="en-US" sz="1600">
                <a:ea typeface="ＭＳ Ｐゴシック"/>
                <a:cs typeface="ＭＳ Ｐゴシック"/>
              </a:rPr>
              <a:t>Two systems are coupled in microwave band within or outside of filter bandwidth</a:t>
            </a:r>
            <a:endParaRPr lang="en-US" sz="1600"/>
          </a:p>
          <a:p>
            <a:pPr defTabSz="914400">
              <a:lnSpc>
                <a:spcPct val="110000"/>
              </a:lnSpc>
              <a:spcBef>
                <a:spcPct val="50000"/>
              </a:spcBef>
              <a:buFontTx/>
              <a:buChar char="•"/>
            </a:pPr>
            <a:r>
              <a:rPr lang="en-US" sz="1600"/>
              <a:t> Two possible types of synchronization:</a:t>
            </a:r>
          </a:p>
          <a:p>
            <a:pPr defTabSz="914400">
              <a:lnSpc>
                <a:spcPct val="120000"/>
              </a:lnSpc>
              <a:spcBef>
                <a:spcPct val="50000"/>
              </a:spcBef>
            </a:pPr>
            <a:r>
              <a:rPr lang="en-US"/>
              <a:t>                   - </a:t>
            </a:r>
            <a:r>
              <a:rPr lang="en-US" sz="1400"/>
              <a:t>Baseband Envelope Synchronization </a:t>
            </a:r>
          </a:p>
          <a:p>
            <a:pPr defTabSz="914400">
              <a:lnSpc>
                <a:spcPct val="90000"/>
              </a:lnSpc>
              <a:spcBef>
                <a:spcPct val="50000"/>
              </a:spcBef>
            </a:pPr>
            <a:endParaRPr lang="en-US" sz="1400"/>
          </a:p>
          <a:p>
            <a:pPr defTabSz="914400">
              <a:lnSpc>
                <a:spcPct val="90000"/>
              </a:lnSpc>
              <a:spcBef>
                <a:spcPct val="50000"/>
              </a:spcBef>
            </a:pPr>
            <a:r>
              <a:rPr lang="en-US" sz="1400"/>
              <a:t>                       </a:t>
            </a:r>
          </a:p>
          <a:p>
            <a:pPr defTabSz="914400">
              <a:lnSpc>
                <a:spcPct val="90000"/>
              </a:lnSpc>
              <a:spcBef>
                <a:spcPct val="50000"/>
              </a:spcBef>
            </a:pPr>
            <a:endParaRPr lang="en-US"/>
          </a:p>
        </p:txBody>
      </p:sp>
      <p:graphicFrame>
        <p:nvGraphicFramePr>
          <p:cNvPr id="41063" name="Object 103"/>
          <p:cNvGraphicFramePr>
            <a:graphicFrameLocks noChangeAspect="1"/>
          </p:cNvGraphicFramePr>
          <p:nvPr/>
        </p:nvGraphicFramePr>
        <p:xfrm>
          <a:off x="3492500" y="5429250"/>
          <a:ext cx="1028700" cy="292100"/>
        </p:xfrm>
        <a:graphic>
          <a:graphicData uri="http://schemas.openxmlformats.org/presentationml/2006/ole">
            <mc:AlternateContent xmlns:mc="http://schemas.openxmlformats.org/markup-compatibility/2006">
              <mc:Choice xmlns:v="urn:schemas-microsoft-com:vml" Requires="v">
                <p:oleObj spid="_x0000_s20952" name="Equation" r:id="rId8" imgW="1028520" imgH="291960" progId="Equation.DSMT4">
                  <p:embed/>
                </p:oleObj>
              </mc:Choice>
              <mc:Fallback>
                <p:oleObj name="Equation" r:id="rId8" imgW="1028520" imgH="2919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5429250"/>
                        <a:ext cx="1028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4" name="Object 104"/>
          <p:cNvGraphicFramePr>
            <a:graphicFrameLocks noChangeAspect="1"/>
          </p:cNvGraphicFramePr>
          <p:nvPr/>
        </p:nvGraphicFramePr>
        <p:xfrm>
          <a:off x="3511550" y="6299200"/>
          <a:ext cx="1066800" cy="292100"/>
        </p:xfrm>
        <a:graphic>
          <a:graphicData uri="http://schemas.openxmlformats.org/presentationml/2006/ole">
            <mc:AlternateContent xmlns:mc="http://schemas.openxmlformats.org/markup-compatibility/2006">
              <mc:Choice xmlns:v="urn:schemas-microsoft-com:vml" Requires="v">
                <p:oleObj spid="_x0000_s20953" name="Equation" r:id="rId10" imgW="1066680" imgH="291960" progId="Equation.DSMT4">
                  <p:embed/>
                </p:oleObj>
              </mc:Choice>
              <mc:Fallback>
                <p:oleObj name="Equation" r:id="rId10" imgW="1066680" imgH="291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1550" y="6299200"/>
                        <a:ext cx="10668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5" name="Text Box 105"/>
          <p:cNvSpPr txBox="1">
            <a:spLocks noChangeArrowheads="1"/>
          </p:cNvSpPr>
          <p:nvPr/>
        </p:nvSpPr>
        <p:spPr bwMode="auto">
          <a:xfrm>
            <a:off x="1981200" y="5819775"/>
            <a:ext cx="417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a:t> - </a:t>
            </a:r>
            <a:r>
              <a:rPr lang="en-US" sz="1400"/>
              <a:t>Microwave Phase Synchronization</a:t>
            </a:r>
            <a:r>
              <a:rPr lang="en-US"/>
              <a:t> </a:t>
            </a:r>
          </a:p>
        </p:txBody>
      </p:sp>
    </p:spTree>
    <p:extLst>
      <p:ext uri="{BB962C8B-B14F-4D97-AF65-F5344CB8AC3E}">
        <p14:creationId xmlns:p14="http://schemas.microsoft.com/office/powerpoint/2010/main" val="423883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66800" y="1524000"/>
            <a:ext cx="2362200" cy="434995"/>
          </a:xfrm>
        </p:spPr>
        <p:txBody>
          <a:bodyPr>
            <a:normAutofit/>
          </a:bodyPr>
          <a:lstStyle/>
          <a:p>
            <a:pPr marL="0" indent="0">
              <a:buNone/>
            </a:pPr>
            <a:r>
              <a:rPr lang="en-US" sz="1800" dirty="0" smtClean="0"/>
              <a:t>Chaotic signal  </a:t>
            </a:r>
          </a:p>
        </p:txBody>
      </p:sp>
      <p:pic>
        <p:nvPicPr>
          <p:cNvPr id="8" name="Picture 5"/>
          <p:cNvPicPr>
            <a:picLocks noChangeAspect="1" noChangeArrowheads="1"/>
          </p:cNvPicPr>
          <p:nvPr/>
        </p:nvPicPr>
        <p:blipFill rotWithShape="1">
          <a:blip r:embed="rId3"/>
          <a:srcRect l="4988" r="6865"/>
          <a:stretch/>
        </p:blipFill>
        <p:spPr bwMode="auto">
          <a:xfrm>
            <a:off x="3404942" y="1870578"/>
            <a:ext cx="2806261" cy="943909"/>
          </a:xfrm>
          <a:prstGeom prst="rect">
            <a:avLst/>
          </a:prstGeom>
          <a:noFill/>
          <a:ln w="9525">
            <a:noFill/>
            <a:miter lim="800000"/>
            <a:headEnd/>
            <a:tailEnd/>
          </a:ln>
          <a:effec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432" y="3406795"/>
            <a:ext cx="2603281" cy="13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1066800" y="2971800"/>
            <a:ext cx="3339659" cy="43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Chaos in amplitude or envelope</a:t>
            </a:r>
          </a:p>
        </p:txBody>
      </p:sp>
      <p:sp>
        <p:nvSpPr>
          <p:cNvPr id="11" name="Content Placeholder 2"/>
          <p:cNvSpPr txBox="1">
            <a:spLocks/>
          </p:cNvSpPr>
          <p:nvPr/>
        </p:nvSpPr>
        <p:spPr>
          <a:xfrm>
            <a:off x="1073615" y="5029200"/>
            <a:ext cx="3505200" cy="43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solidFill>
                  <a:srgbClr val="FF0000"/>
                </a:solidFill>
              </a:rPr>
              <a:t>Chaos in phase or frequency!!</a:t>
            </a:r>
          </a:p>
        </p:txBody>
      </p:sp>
      <p:sp>
        <p:nvSpPr>
          <p:cNvPr id="15" name="Rectangle 14"/>
          <p:cNvSpPr/>
          <p:nvPr/>
        </p:nvSpPr>
        <p:spPr>
          <a:xfrm>
            <a:off x="6078289" y="3942395"/>
            <a:ext cx="3065711" cy="276999"/>
          </a:xfrm>
          <a:prstGeom prst="rect">
            <a:avLst/>
          </a:prstGeom>
        </p:spPr>
        <p:txBody>
          <a:bodyPr wrap="none">
            <a:spAutoFit/>
          </a:bodyPr>
          <a:lstStyle/>
          <a:p>
            <a:r>
              <a:rPr lang="en-US" sz="1200" dirty="0">
                <a:solidFill>
                  <a:prstClr val="black"/>
                </a:solidFill>
                <a:cs typeface="Arial" pitchFamily="34" charset="0"/>
              </a:rPr>
              <a:t>A.B. Cohen et al,</a:t>
            </a:r>
            <a:r>
              <a:rPr lang="en-US" sz="1200" i="1" dirty="0">
                <a:solidFill>
                  <a:prstClr val="black"/>
                </a:solidFill>
                <a:cs typeface="Arial" pitchFamily="34" charset="0"/>
              </a:rPr>
              <a:t> PRL </a:t>
            </a:r>
            <a:r>
              <a:rPr lang="en-US" sz="1200" b="1" i="1" dirty="0">
                <a:solidFill>
                  <a:prstClr val="black"/>
                </a:solidFill>
                <a:cs typeface="Arial" pitchFamily="34" charset="0"/>
              </a:rPr>
              <a:t>101</a:t>
            </a:r>
            <a:r>
              <a:rPr lang="en-US" sz="1200" i="1" dirty="0">
                <a:solidFill>
                  <a:prstClr val="black"/>
                </a:solidFill>
                <a:cs typeface="Arial" pitchFamily="34" charset="0"/>
              </a:rPr>
              <a:t>, </a:t>
            </a:r>
            <a:r>
              <a:rPr lang="en-US" sz="1200" dirty="0">
                <a:solidFill>
                  <a:prstClr val="black"/>
                </a:solidFill>
                <a:cs typeface="Arial" pitchFamily="34" charset="0"/>
              </a:rPr>
              <a:t>154102 (2008)</a:t>
            </a:r>
          </a:p>
        </p:txBody>
      </p:sp>
      <p:sp>
        <p:nvSpPr>
          <p:cNvPr id="16" name="TextBox 15"/>
          <p:cNvSpPr txBox="1"/>
          <p:nvPr/>
        </p:nvSpPr>
        <p:spPr>
          <a:xfrm>
            <a:off x="5954931" y="2193889"/>
            <a:ext cx="2381250" cy="276999"/>
          </a:xfrm>
          <a:prstGeom prst="rect">
            <a:avLst/>
          </a:prstGeom>
          <a:noFill/>
          <a:ln>
            <a:noFill/>
          </a:ln>
        </p:spPr>
        <p:txBody>
          <a:bodyPr wrap="square" rtlCol="0">
            <a:spAutoFit/>
          </a:bodyPr>
          <a:lstStyle/>
          <a:p>
            <a:pPr algn="r"/>
            <a:r>
              <a:rPr lang="en-US" sz="1200" dirty="0" smtClean="0"/>
              <a:t>Lorenz system’s chaotic solution</a:t>
            </a:r>
            <a:endParaRPr lang="en-US" sz="1200" dirty="0"/>
          </a:p>
        </p:txBody>
      </p:sp>
      <p:sp>
        <p:nvSpPr>
          <p:cNvPr id="19" name="Rectangle 18"/>
          <p:cNvSpPr>
            <a:spLocks noChangeAspect="1"/>
          </p:cNvSpPr>
          <p:nvPr/>
        </p:nvSpPr>
        <p:spPr>
          <a:xfrm>
            <a:off x="3200400" y="76200"/>
            <a:ext cx="4572000" cy="861774"/>
          </a:xfrm>
          <a:prstGeom prst="rect">
            <a:avLst/>
          </a:prstGeom>
        </p:spPr>
        <p:txBody>
          <a:bodyPr wrap="square">
            <a:spAutoFit/>
          </a:bodyPr>
          <a:lstStyle/>
          <a:p>
            <a:pPr marL="285750" indent="-285750">
              <a:buFont typeface="Wingdings" pitchFamily="2" charset="2"/>
              <a:buChar char="§"/>
            </a:pPr>
            <a:r>
              <a:rPr lang="en-US" b="1" dirty="0" smtClean="0"/>
              <a:t>Deterministic chaos</a:t>
            </a:r>
            <a:endParaRPr lang="en-US" sz="1600" b="1" dirty="0" smtClean="0"/>
          </a:p>
          <a:p>
            <a:pPr marL="285750" indent="-285750">
              <a:buFont typeface="Wingdings" pitchFamily="2" charset="2"/>
              <a:buChar char="§"/>
            </a:pPr>
            <a:r>
              <a:rPr lang="en-US" sz="1600" dirty="0" smtClean="0">
                <a:solidFill>
                  <a:schemeClr val="tx1">
                    <a:alpha val="55000"/>
                  </a:schemeClr>
                </a:solidFill>
              </a:rPr>
              <a:t>Deterministic Brownian motion</a:t>
            </a:r>
          </a:p>
          <a:p>
            <a:pPr marL="285750" indent="-285750">
              <a:buFont typeface="Wingdings" pitchFamily="2" charset="2"/>
              <a:buChar char="§"/>
            </a:pPr>
            <a:r>
              <a:rPr lang="en-US" sz="1600" dirty="0">
                <a:solidFill>
                  <a:schemeClr val="tx1">
                    <a:alpha val="55000"/>
                  </a:schemeClr>
                </a:solidFill>
              </a:rPr>
              <a:t>Delay differential equations</a:t>
            </a:r>
          </a:p>
        </p:txBody>
      </p:sp>
      <p:sp>
        <p:nvSpPr>
          <p:cNvPr id="20" name="Rectangle 19"/>
          <p:cNvSpPr>
            <a:spLocks noChangeAspect="1"/>
          </p:cNvSpPr>
          <p:nvPr/>
        </p:nvSpPr>
        <p:spPr>
          <a:xfrm>
            <a:off x="6477000" y="13276"/>
            <a:ext cx="2819400" cy="1107996"/>
          </a:xfrm>
          <a:prstGeom prst="rect">
            <a:avLst/>
          </a:prstGeom>
        </p:spPr>
        <p:txBody>
          <a:bodyPr wrap="square">
            <a:spAutoFit/>
          </a:bodyPr>
          <a:lstStyle/>
          <a:p>
            <a:pPr marL="285750" indent="-285750">
              <a:buFont typeface="Wingdings" pitchFamily="2" charset="2"/>
              <a:buChar char="§"/>
            </a:pPr>
            <a:r>
              <a:rPr lang="en-US" sz="1600" dirty="0">
                <a:solidFill>
                  <a:schemeClr val="tx1">
                    <a:alpha val="55000"/>
                  </a:schemeClr>
                </a:solidFill>
              </a:rPr>
              <a:t>C</a:t>
            </a:r>
            <a:r>
              <a:rPr lang="en-US" sz="1600" dirty="0" smtClean="0">
                <a:solidFill>
                  <a:schemeClr val="tx1">
                    <a:alpha val="55000"/>
                  </a:schemeClr>
                </a:solidFill>
              </a:rPr>
              <a:t>haos</a:t>
            </a:r>
          </a:p>
          <a:p>
            <a:pPr marL="285750" indent="-285750">
              <a:buFont typeface="Wingdings" pitchFamily="2" charset="2"/>
              <a:buChar char="§"/>
            </a:pPr>
            <a:r>
              <a:rPr lang="en-US" sz="1600" dirty="0" smtClean="0">
                <a:solidFill>
                  <a:schemeClr val="tx1">
                    <a:alpha val="55000"/>
                  </a:schemeClr>
                </a:solidFill>
              </a:rPr>
              <a:t>Quantifying chaos</a:t>
            </a:r>
          </a:p>
          <a:p>
            <a:pPr marL="285750" indent="-285750">
              <a:buFont typeface="Wingdings" pitchFamily="2" charset="2"/>
              <a:buChar char="§"/>
            </a:pPr>
            <a:r>
              <a:rPr lang="en-US" b="1" dirty="0" smtClean="0"/>
              <a:t>Type of chaotic signals</a:t>
            </a:r>
            <a:endParaRPr lang="en-US" sz="1600" b="1" dirty="0" smtClean="0"/>
          </a:p>
          <a:p>
            <a:pPr marL="285750" indent="-285750">
              <a:buFont typeface="Wingdings" pitchFamily="2" charset="2"/>
              <a:buChar char="§"/>
            </a:pPr>
            <a:r>
              <a:rPr lang="en-US" sz="1600" dirty="0" smtClean="0">
                <a:solidFill>
                  <a:schemeClr val="tx1">
                    <a:alpha val="55000"/>
                  </a:schemeClr>
                </a:solidFill>
              </a:rPr>
              <a:t>Microwave chaos</a:t>
            </a:r>
            <a:endParaRPr lang="en-US" sz="1600" dirty="0">
              <a:solidFill>
                <a:schemeClr val="tx1">
                  <a:alpha val="55000"/>
                </a:schemeClr>
              </a:solidFill>
            </a:endParaRPr>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6165" t="74907" r="47073" b="3112"/>
          <a:stretch/>
        </p:blipFill>
        <p:spPr>
          <a:xfrm>
            <a:off x="3476625" y="5397103"/>
            <a:ext cx="3152775" cy="1232297"/>
          </a:xfrm>
          <a:prstGeom prst="rect">
            <a:avLst/>
          </a:prstGeom>
        </p:spPr>
      </p:pic>
      <p:sp>
        <p:nvSpPr>
          <p:cNvPr id="23" name="TextBox 22"/>
          <p:cNvSpPr txBox="1"/>
          <p:nvPr/>
        </p:nvSpPr>
        <p:spPr>
          <a:xfrm>
            <a:off x="3124200" y="5867400"/>
            <a:ext cx="445956" cy="276999"/>
          </a:xfrm>
          <a:prstGeom prst="rect">
            <a:avLst/>
          </a:prstGeom>
          <a:noFill/>
        </p:spPr>
        <p:txBody>
          <a:bodyPr wrap="none" rtlCol="0">
            <a:spAutoFit/>
          </a:bodyPr>
          <a:lstStyle/>
          <a:p>
            <a:r>
              <a:rPr lang="en-US" sz="1200" dirty="0"/>
              <a:t>x</a:t>
            </a:r>
            <a:r>
              <a:rPr lang="en-US" sz="1200" dirty="0" smtClean="0"/>
              <a:t> (t)</a:t>
            </a:r>
            <a:endParaRPr lang="en-US" sz="1200" dirty="0"/>
          </a:p>
        </p:txBody>
      </p:sp>
      <p:sp>
        <p:nvSpPr>
          <p:cNvPr id="24" name="TextBox 23"/>
          <p:cNvSpPr txBox="1"/>
          <p:nvPr/>
        </p:nvSpPr>
        <p:spPr>
          <a:xfrm>
            <a:off x="4713035" y="6504801"/>
            <a:ext cx="544765" cy="276999"/>
          </a:xfrm>
          <a:prstGeom prst="rect">
            <a:avLst/>
          </a:prstGeom>
          <a:noFill/>
        </p:spPr>
        <p:txBody>
          <a:bodyPr wrap="none" rtlCol="0">
            <a:spAutoFit/>
          </a:bodyPr>
          <a:lstStyle/>
          <a:p>
            <a:r>
              <a:rPr lang="en-US" sz="1200" dirty="0" smtClean="0"/>
              <a:t>Time </a:t>
            </a:r>
            <a:endParaRPr lang="en-US" sz="1200" dirty="0"/>
          </a:p>
        </p:txBody>
      </p:sp>
      <p:sp>
        <p:nvSpPr>
          <p:cNvPr id="26" name="Title 1"/>
          <p:cNvSpPr txBox="1">
            <a:spLocks noChangeAspect="1"/>
          </p:cNvSpPr>
          <p:nvPr/>
        </p:nvSpPr>
        <p:spPr>
          <a:xfrm>
            <a:off x="533400" y="194965"/>
            <a:ext cx="2438400" cy="6858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mn-lt"/>
              </a:rPr>
              <a:t>Introduction</a:t>
            </a:r>
            <a:r>
              <a:rPr lang="en-US" sz="3200" dirty="0" smtClean="0">
                <a:latin typeface="+mn-lt"/>
              </a:rPr>
              <a:t> </a:t>
            </a:r>
            <a:r>
              <a:rPr lang="en-US" sz="3200" dirty="0" smtClean="0">
                <a:solidFill>
                  <a:schemeClr val="bg1"/>
                </a:solidFill>
                <a:latin typeface="+mn-lt"/>
              </a:rPr>
              <a:t>:</a:t>
            </a:r>
            <a:endParaRPr lang="en-US" sz="1600" dirty="0">
              <a:solidFill>
                <a:schemeClr val="bg1"/>
              </a:solidFill>
              <a:latin typeface="+mn-lt"/>
            </a:endParaRPr>
          </a:p>
        </p:txBody>
      </p:sp>
      <p:sp>
        <p:nvSpPr>
          <p:cNvPr id="17" name="TextBox 16"/>
          <p:cNvSpPr txBox="1"/>
          <p:nvPr/>
        </p:nvSpPr>
        <p:spPr>
          <a:xfrm>
            <a:off x="6324600" y="5834390"/>
            <a:ext cx="2895600" cy="261610"/>
          </a:xfrm>
          <a:prstGeom prst="rect">
            <a:avLst/>
          </a:prstGeom>
          <a:noFill/>
          <a:ln>
            <a:noFill/>
          </a:ln>
        </p:spPr>
        <p:txBody>
          <a:bodyPr wrap="square" rtlCol="0">
            <a:spAutoFit/>
          </a:bodyPr>
          <a:lstStyle/>
          <a:p>
            <a:pPr algn="r"/>
            <a:r>
              <a:rPr lang="en-US" sz="1100" dirty="0" smtClean="0"/>
              <a:t>Demonstration of a frequency-modulated signal</a:t>
            </a:r>
            <a:endParaRPr lang="en-US" sz="1100" dirty="0"/>
          </a:p>
        </p:txBody>
      </p:sp>
    </p:spTree>
    <p:extLst>
      <p:ext uri="{BB962C8B-B14F-4D97-AF65-F5344CB8AC3E}">
        <p14:creationId xmlns:p14="http://schemas.microsoft.com/office/powerpoint/2010/main" val="451861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447675" y="152400"/>
            <a:ext cx="8229600" cy="1143000"/>
          </a:xfrm>
        </p:spPr>
        <p:txBody>
          <a:bodyPr/>
          <a:lstStyle/>
          <a:p>
            <a:r>
              <a:rPr lang="en-US" smtClean="0"/>
              <a:t>Experimental Results</a:t>
            </a:r>
            <a:br>
              <a:rPr lang="en-US" smtClean="0"/>
            </a:br>
            <a:r>
              <a:rPr lang="en-US" sz="2400" smtClean="0"/>
              <a:t>Unidirectional coupling, outside filter bandwidth, </a:t>
            </a:r>
            <a:r>
              <a:rPr lang="en-US" sz="2400" i="1" smtClean="0">
                <a:latin typeface="Symbol" pitchFamily="18" charset="2"/>
              </a:rPr>
              <a:t>k</a:t>
            </a:r>
            <a:r>
              <a:rPr lang="en-US" sz="2400" smtClean="0"/>
              <a:t> = 0.25</a:t>
            </a:r>
          </a:p>
        </p:txBody>
      </p:sp>
      <p:graphicFrame>
        <p:nvGraphicFramePr>
          <p:cNvPr id="74803" name="Object 51"/>
          <p:cNvGraphicFramePr>
            <a:graphicFrameLocks noGrp="1" noChangeAspect="1"/>
          </p:cNvGraphicFramePr>
          <p:nvPr>
            <p:ph sz="half" idx="1"/>
          </p:nvPr>
        </p:nvGraphicFramePr>
        <p:xfrm>
          <a:off x="2190750" y="3395663"/>
          <a:ext cx="571500" cy="457200"/>
        </p:xfrm>
        <a:graphic>
          <a:graphicData uri="http://schemas.openxmlformats.org/presentationml/2006/ole">
            <mc:AlternateContent xmlns:mc="http://schemas.openxmlformats.org/markup-compatibility/2006">
              <mc:Choice xmlns:v="urn:schemas-microsoft-com:vml" Requires="v">
                <p:oleObj spid="_x0000_s21857" name="Equation" r:id="rId3" imgW="571320" imgH="457200" progId="Equation.DSMT4">
                  <p:embed/>
                </p:oleObj>
              </mc:Choice>
              <mc:Fallback>
                <p:oleObj name="Equation" r:id="rId3" imgW="57132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339566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476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538" y="1885950"/>
            <a:ext cx="36671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64"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525" y="1911350"/>
            <a:ext cx="3686175"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70" name="Picture 18"/>
          <p:cNvPicPr>
            <a:picLocks noChangeAspect="1" noChangeArrowheads="1"/>
          </p:cNvPicPr>
          <p:nvPr/>
        </p:nvPicPr>
        <p:blipFill>
          <a:blip r:embed="rId7">
            <a:extLst>
              <a:ext uri="{28A0092B-C50C-407E-A947-70E740481C1C}">
                <a14:useLocalDpi xmlns:a14="http://schemas.microsoft.com/office/drawing/2010/main" val="0"/>
              </a:ext>
            </a:extLst>
          </a:blip>
          <a:srcRect l="12331" t="5035" r="7813" b="12590"/>
          <a:stretch>
            <a:fillRect/>
          </a:stretch>
        </p:blipFill>
        <p:spPr bwMode="auto">
          <a:xfrm>
            <a:off x="771525" y="4086225"/>
            <a:ext cx="37528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71" name="Picture 19"/>
          <p:cNvPicPr>
            <a:picLocks noChangeAspect="1" noChangeArrowheads="1"/>
          </p:cNvPicPr>
          <p:nvPr/>
        </p:nvPicPr>
        <p:blipFill>
          <a:blip r:embed="rId8">
            <a:extLst>
              <a:ext uri="{28A0092B-C50C-407E-A947-70E740481C1C}">
                <a14:useLocalDpi xmlns:a14="http://schemas.microsoft.com/office/drawing/2010/main" val="0"/>
              </a:ext>
            </a:extLst>
          </a:blip>
          <a:srcRect l="12053" t="5396" r="8008" b="13309"/>
          <a:stretch>
            <a:fillRect/>
          </a:stretch>
        </p:blipFill>
        <p:spPr bwMode="auto">
          <a:xfrm>
            <a:off x="5295900" y="4067175"/>
            <a:ext cx="37909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79" name="Text Box 27"/>
          <p:cNvSpPr txBox="1">
            <a:spLocks noChangeArrowheads="1"/>
          </p:cNvSpPr>
          <p:nvPr/>
        </p:nvSpPr>
        <p:spPr bwMode="auto">
          <a:xfrm>
            <a:off x="619125" y="152400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i="1">
                <a:latin typeface="Symbol" pitchFamily="18" charset="2"/>
              </a:rPr>
              <a:t>b</a:t>
            </a:r>
            <a:r>
              <a:rPr lang="en-US"/>
              <a:t> = 1.2</a:t>
            </a:r>
          </a:p>
        </p:txBody>
      </p:sp>
      <p:sp>
        <p:nvSpPr>
          <p:cNvPr id="74780" name="Text Box 28"/>
          <p:cNvSpPr txBox="1">
            <a:spLocks noChangeArrowheads="1"/>
          </p:cNvSpPr>
          <p:nvPr/>
        </p:nvSpPr>
        <p:spPr bwMode="auto">
          <a:xfrm>
            <a:off x="5276850" y="1552575"/>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latin typeface="Symbol" pitchFamily="18" charset="2"/>
              </a:rPr>
              <a:t>b</a:t>
            </a:r>
            <a:r>
              <a:rPr lang="en-US"/>
              <a:t> = 5.1</a:t>
            </a:r>
          </a:p>
        </p:txBody>
      </p:sp>
      <p:sp>
        <p:nvSpPr>
          <p:cNvPr id="74782" name="Text Box 30"/>
          <p:cNvSpPr txBox="1">
            <a:spLocks noChangeArrowheads="1"/>
          </p:cNvSpPr>
          <p:nvPr/>
        </p:nvSpPr>
        <p:spPr bwMode="auto">
          <a:xfrm>
            <a:off x="655638" y="6096000"/>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4783" name="Text Box 31"/>
          <p:cNvSpPr txBox="1">
            <a:spLocks noChangeArrowheads="1"/>
          </p:cNvSpPr>
          <p:nvPr/>
        </p:nvSpPr>
        <p:spPr bwMode="auto">
          <a:xfrm>
            <a:off x="1570038" y="6121400"/>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5</a:t>
            </a:r>
          </a:p>
        </p:txBody>
      </p:sp>
      <p:sp>
        <p:nvSpPr>
          <p:cNvPr id="74784" name="Text Box 32"/>
          <p:cNvSpPr txBox="1">
            <a:spLocks noChangeArrowheads="1"/>
          </p:cNvSpPr>
          <p:nvPr/>
        </p:nvSpPr>
        <p:spPr bwMode="auto">
          <a:xfrm>
            <a:off x="2370138" y="6119813"/>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10</a:t>
            </a:r>
          </a:p>
        </p:txBody>
      </p:sp>
      <p:sp>
        <p:nvSpPr>
          <p:cNvPr id="74785" name="Text Box 33"/>
          <p:cNvSpPr txBox="1">
            <a:spLocks noChangeArrowheads="1"/>
          </p:cNvSpPr>
          <p:nvPr/>
        </p:nvSpPr>
        <p:spPr bwMode="auto">
          <a:xfrm>
            <a:off x="3284538" y="6111875"/>
            <a:ext cx="536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15</a:t>
            </a:r>
          </a:p>
        </p:txBody>
      </p:sp>
      <p:sp>
        <p:nvSpPr>
          <p:cNvPr id="74786" name="Text Box 34"/>
          <p:cNvSpPr txBox="1">
            <a:spLocks noChangeArrowheads="1"/>
          </p:cNvSpPr>
          <p:nvPr/>
        </p:nvSpPr>
        <p:spPr bwMode="auto">
          <a:xfrm>
            <a:off x="4275138" y="6091238"/>
            <a:ext cx="58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20</a:t>
            </a:r>
          </a:p>
        </p:txBody>
      </p:sp>
      <p:sp>
        <p:nvSpPr>
          <p:cNvPr id="74788" name="Text Box 36"/>
          <p:cNvSpPr txBox="1">
            <a:spLocks noChangeArrowheads="1"/>
          </p:cNvSpPr>
          <p:nvPr/>
        </p:nvSpPr>
        <p:spPr bwMode="auto">
          <a:xfrm>
            <a:off x="5227638" y="6076950"/>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4789" name="Text Box 37"/>
          <p:cNvSpPr txBox="1">
            <a:spLocks noChangeArrowheads="1"/>
          </p:cNvSpPr>
          <p:nvPr/>
        </p:nvSpPr>
        <p:spPr bwMode="auto">
          <a:xfrm>
            <a:off x="6132513" y="6102350"/>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5</a:t>
            </a:r>
          </a:p>
        </p:txBody>
      </p:sp>
      <p:sp>
        <p:nvSpPr>
          <p:cNvPr id="74790" name="Text Box 38"/>
          <p:cNvSpPr txBox="1">
            <a:spLocks noChangeArrowheads="1"/>
          </p:cNvSpPr>
          <p:nvPr/>
        </p:nvSpPr>
        <p:spPr bwMode="auto">
          <a:xfrm>
            <a:off x="6942138" y="6091238"/>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10</a:t>
            </a:r>
          </a:p>
        </p:txBody>
      </p:sp>
      <p:sp>
        <p:nvSpPr>
          <p:cNvPr id="74791" name="Text Box 39"/>
          <p:cNvSpPr txBox="1">
            <a:spLocks noChangeArrowheads="1"/>
          </p:cNvSpPr>
          <p:nvPr/>
        </p:nvSpPr>
        <p:spPr bwMode="auto">
          <a:xfrm>
            <a:off x="7856538" y="6083300"/>
            <a:ext cx="536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15</a:t>
            </a:r>
          </a:p>
        </p:txBody>
      </p:sp>
      <p:sp>
        <p:nvSpPr>
          <p:cNvPr id="74792" name="Text Box 40"/>
          <p:cNvSpPr txBox="1">
            <a:spLocks noChangeArrowheads="1"/>
          </p:cNvSpPr>
          <p:nvPr/>
        </p:nvSpPr>
        <p:spPr bwMode="auto">
          <a:xfrm>
            <a:off x="8847138" y="6081713"/>
            <a:ext cx="58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20</a:t>
            </a:r>
          </a:p>
        </p:txBody>
      </p:sp>
      <p:sp>
        <p:nvSpPr>
          <p:cNvPr id="74793" name="Text Box 41"/>
          <p:cNvSpPr txBox="1">
            <a:spLocks noChangeArrowheads="1"/>
          </p:cNvSpPr>
          <p:nvPr/>
        </p:nvSpPr>
        <p:spPr bwMode="auto">
          <a:xfrm>
            <a:off x="266700" y="2295525"/>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p>
        </p:txBody>
      </p:sp>
      <p:sp>
        <p:nvSpPr>
          <p:cNvPr id="74794" name="Text Box 42"/>
          <p:cNvSpPr txBox="1">
            <a:spLocks noChangeArrowheads="1"/>
          </p:cNvSpPr>
          <p:nvPr/>
        </p:nvSpPr>
        <p:spPr bwMode="auto">
          <a:xfrm>
            <a:off x="247650" y="2914650"/>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2</a:t>
            </a:r>
            <a:r>
              <a:rPr lang="en-US" sz="1200"/>
              <a:t>(t)</a:t>
            </a:r>
          </a:p>
        </p:txBody>
      </p:sp>
      <p:sp>
        <p:nvSpPr>
          <p:cNvPr id="74795" name="Text Box 43"/>
          <p:cNvSpPr txBox="1">
            <a:spLocks noChangeArrowheads="1"/>
          </p:cNvSpPr>
          <p:nvPr/>
        </p:nvSpPr>
        <p:spPr bwMode="auto">
          <a:xfrm>
            <a:off x="-47625" y="3800475"/>
            <a:ext cx="866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r>
              <a:rPr lang="en-US" sz="1200" b="1"/>
              <a:t>V</a:t>
            </a:r>
            <a:r>
              <a:rPr lang="en-US" sz="1200" baseline="-25000"/>
              <a:t>2</a:t>
            </a:r>
            <a:r>
              <a:rPr lang="en-US" sz="1200"/>
              <a:t>(t</a:t>
            </a:r>
            <a:r>
              <a:rPr lang="en-US" sz="1400"/>
              <a:t>)</a:t>
            </a:r>
          </a:p>
        </p:txBody>
      </p:sp>
      <p:sp>
        <p:nvSpPr>
          <p:cNvPr id="74796" name="Text Box 44"/>
          <p:cNvSpPr txBox="1">
            <a:spLocks noChangeArrowheads="1"/>
          </p:cNvSpPr>
          <p:nvPr/>
        </p:nvSpPr>
        <p:spPr bwMode="auto">
          <a:xfrm>
            <a:off x="4876800" y="2181225"/>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p>
        </p:txBody>
      </p:sp>
      <p:sp>
        <p:nvSpPr>
          <p:cNvPr id="74797" name="Text Box 45"/>
          <p:cNvSpPr txBox="1">
            <a:spLocks noChangeArrowheads="1"/>
          </p:cNvSpPr>
          <p:nvPr/>
        </p:nvSpPr>
        <p:spPr bwMode="auto">
          <a:xfrm>
            <a:off x="4867275" y="3000375"/>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2</a:t>
            </a:r>
            <a:r>
              <a:rPr lang="en-US" sz="1200"/>
              <a:t>(t)</a:t>
            </a:r>
          </a:p>
        </p:txBody>
      </p:sp>
      <p:sp>
        <p:nvSpPr>
          <p:cNvPr id="74798" name="Text Box 46"/>
          <p:cNvSpPr txBox="1">
            <a:spLocks noChangeArrowheads="1"/>
          </p:cNvSpPr>
          <p:nvPr/>
        </p:nvSpPr>
        <p:spPr bwMode="auto">
          <a:xfrm>
            <a:off x="4552950" y="3562350"/>
            <a:ext cx="866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r>
              <a:rPr lang="en-US" sz="1200" b="1"/>
              <a:t>V</a:t>
            </a:r>
            <a:r>
              <a:rPr lang="en-US" sz="1200" baseline="-25000"/>
              <a:t>2</a:t>
            </a:r>
            <a:r>
              <a:rPr lang="en-US" sz="1200"/>
              <a:t>(t</a:t>
            </a:r>
            <a:r>
              <a:rPr lang="en-US" sz="1400"/>
              <a:t>)</a:t>
            </a:r>
          </a:p>
        </p:txBody>
      </p:sp>
      <p:graphicFrame>
        <p:nvGraphicFramePr>
          <p:cNvPr id="74799" name="Object 47"/>
          <p:cNvGraphicFramePr>
            <a:graphicFrameLocks noChangeAspect="1"/>
          </p:cNvGraphicFramePr>
          <p:nvPr/>
        </p:nvGraphicFramePr>
        <p:xfrm>
          <a:off x="0" y="4473575"/>
          <a:ext cx="571500" cy="457200"/>
        </p:xfrm>
        <a:graphic>
          <a:graphicData uri="http://schemas.openxmlformats.org/presentationml/2006/ole">
            <mc:AlternateContent xmlns:mc="http://schemas.openxmlformats.org/markup-compatibility/2006">
              <mc:Choice xmlns:v="urn:schemas-microsoft-com:vml" Requires="v">
                <p:oleObj spid="_x0000_s21858" name="Equation" r:id="rId9" imgW="571320" imgH="457200" progId="Equation.DSMT4">
                  <p:embed/>
                </p:oleObj>
              </mc:Choice>
              <mc:Fallback>
                <p:oleObj name="Equation" r:id="rId9" imgW="57132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73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800" name="Text Box 48"/>
          <p:cNvSpPr txBox="1">
            <a:spLocks noChangeArrowheads="1"/>
          </p:cNvSpPr>
          <p:nvPr/>
        </p:nvSpPr>
        <p:spPr bwMode="auto">
          <a:xfrm>
            <a:off x="493713" y="4981575"/>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4801" name="Text Box 49"/>
          <p:cNvSpPr txBox="1">
            <a:spLocks noChangeArrowheads="1"/>
          </p:cNvSpPr>
          <p:nvPr/>
        </p:nvSpPr>
        <p:spPr bwMode="auto">
          <a:xfrm>
            <a:off x="484188" y="3990975"/>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a:t>
            </a:r>
          </a:p>
        </p:txBody>
      </p:sp>
      <p:sp>
        <p:nvSpPr>
          <p:cNvPr id="74802" name="Text Box 50"/>
          <p:cNvSpPr txBox="1">
            <a:spLocks noChangeArrowheads="1"/>
          </p:cNvSpPr>
          <p:nvPr/>
        </p:nvSpPr>
        <p:spPr bwMode="auto">
          <a:xfrm>
            <a:off x="503238" y="59340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a:t>
            </a:r>
          </a:p>
        </p:txBody>
      </p:sp>
      <p:graphicFrame>
        <p:nvGraphicFramePr>
          <p:cNvPr id="74805" name="Object 53"/>
          <p:cNvGraphicFramePr>
            <a:graphicFrameLocks noGrp="1" noChangeAspect="1"/>
          </p:cNvGraphicFramePr>
          <p:nvPr>
            <p:ph sz="half" idx="2"/>
          </p:nvPr>
        </p:nvGraphicFramePr>
        <p:xfrm>
          <a:off x="4667250" y="4462463"/>
          <a:ext cx="571500" cy="457200"/>
        </p:xfrm>
        <a:graphic>
          <a:graphicData uri="http://schemas.openxmlformats.org/presentationml/2006/ole">
            <mc:AlternateContent xmlns:mc="http://schemas.openxmlformats.org/markup-compatibility/2006">
              <mc:Choice xmlns:v="urn:schemas-microsoft-com:vml" Requires="v">
                <p:oleObj spid="_x0000_s21859" name="Equation" r:id="rId11" imgW="571320" imgH="457200" progId="Equation.DSMT4">
                  <p:embed/>
                </p:oleObj>
              </mc:Choice>
              <mc:Fallback>
                <p:oleObj name="Equation" r:id="rId11" imgW="57132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446246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807" name="Text Box 55"/>
          <p:cNvSpPr txBox="1">
            <a:spLocks noChangeArrowheads="1"/>
          </p:cNvSpPr>
          <p:nvPr/>
        </p:nvSpPr>
        <p:spPr bwMode="auto">
          <a:xfrm>
            <a:off x="5103813" y="4962525"/>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4808" name="Text Box 56"/>
          <p:cNvSpPr txBox="1">
            <a:spLocks noChangeArrowheads="1"/>
          </p:cNvSpPr>
          <p:nvPr/>
        </p:nvSpPr>
        <p:spPr bwMode="auto">
          <a:xfrm>
            <a:off x="5037138" y="5905500"/>
            <a:ext cx="58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-5</a:t>
            </a:r>
          </a:p>
        </p:txBody>
      </p:sp>
      <p:sp>
        <p:nvSpPr>
          <p:cNvPr id="74809" name="Text Box 57"/>
          <p:cNvSpPr txBox="1">
            <a:spLocks noChangeArrowheads="1"/>
          </p:cNvSpPr>
          <p:nvPr/>
        </p:nvSpPr>
        <p:spPr bwMode="auto">
          <a:xfrm>
            <a:off x="5075238" y="3987800"/>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5</a:t>
            </a:r>
          </a:p>
        </p:txBody>
      </p:sp>
      <p:sp>
        <p:nvSpPr>
          <p:cNvPr id="74810" name="Text Box 31"/>
          <p:cNvSpPr txBox="1">
            <a:spLocks noChangeArrowheads="1"/>
          </p:cNvSpPr>
          <p:nvPr/>
        </p:nvSpPr>
        <p:spPr bwMode="auto">
          <a:xfrm>
            <a:off x="2351088" y="6345238"/>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600"/>
              <a:t>Time</a:t>
            </a:r>
            <a:r>
              <a:rPr lang="en-US"/>
              <a:t> [</a:t>
            </a:r>
            <a:r>
              <a:rPr lang="en-US" i="1">
                <a:latin typeface="Symbol" pitchFamily="18" charset="2"/>
              </a:rPr>
              <a:t>m</a:t>
            </a:r>
            <a:r>
              <a:rPr lang="en-US"/>
              <a:t>s]</a:t>
            </a:r>
          </a:p>
        </p:txBody>
      </p:sp>
      <p:sp>
        <p:nvSpPr>
          <p:cNvPr id="74811" name="Text Box 31"/>
          <p:cNvSpPr txBox="1">
            <a:spLocks noChangeArrowheads="1"/>
          </p:cNvSpPr>
          <p:nvPr/>
        </p:nvSpPr>
        <p:spPr bwMode="auto">
          <a:xfrm>
            <a:off x="6789738" y="6329363"/>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600"/>
              <a:t>Time</a:t>
            </a:r>
            <a:r>
              <a:rPr lang="en-US"/>
              <a:t> [</a:t>
            </a:r>
            <a:r>
              <a:rPr lang="en-US" i="1">
                <a:latin typeface="Symbol" pitchFamily="18" charset="2"/>
              </a:rPr>
              <a:t>m</a:t>
            </a:r>
            <a:r>
              <a:rPr lang="en-US"/>
              <a:t>s]</a:t>
            </a:r>
          </a:p>
        </p:txBody>
      </p:sp>
    </p:spTree>
    <p:extLst>
      <p:ext uri="{BB962C8B-B14F-4D97-AF65-F5344CB8AC3E}">
        <p14:creationId xmlns:p14="http://schemas.microsoft.com/office/powerpoint/2010/main" val="2715462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p:cNvSpPr>
          <p:nvPr>
            <p:ph type="title"/>
          </p:nvPr>
        </p:nvSpPr>
        <p:spPr>
          <a:xfrm>
            <a:off x="447675" y="160338"/>
            <a:ext cx="8229600" cy="1143000"/>
          </a:xfrm>
        </p:spPr>
        <p:txBody>
          <a:bodyPr/>
          <a:lstStyle/>
          <a:p>
            <a:pPr>
              <a:lnSpc>
                <a:spcPct val="70000"/>
              </a:lnSpc>
            </a:pPr>
            <a:r>
              <a:rPr lang="en-US" smtClean="0"/>
              <a:t>Experimental Results</a:t>
            </a:r>
            <a:br>
              <a:rPr lang="en-US" smtClean="0"/>
            </a:br>
            <a:r>
              <a:rPr lang="en-US" sz="2400" smtClean="0"/>
              <a:t>Bidirectional coupling, outside filter bandwidth,</a:t>
            </a:r>
            <a:r>
              <a:rPr lang="en-US" sz="4000" smtClean="0"/>
              <a:t> </a:t>
            </a:r>
            <a:r>
              <a:rPr lang="en-US" sz="2400" i="1" smtClean="0">
                <a:latin typeface="Symbol" pitchFamily="18" charset="2"/>
              </a:rPr>
              <a:t>k</a:t>
            </a:r>
            <a:r>
              <a:rPr lang="en-US" sz="2400" smtClean="0"/>
              <a:t> = 0.35</a:t>
            </a:r>
          </a:p>
        </p:txBody>
      </p:sp>
      <p:pic>
        <p:nvPicPr>
          <p:cNvPr id="768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575" y="1909763"/>
            <a:ext cx="373221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7"/>
          <p:cNvPicPr>
            <a:picLocks noChangeAspect="1" noChangeArrowheads="1"/>
          </p:cNvPicPr>
          <p:nvPr/>
        </p:nvPicPr>
        <p:blipFill>
          <a:blip r:embed="rId4">
            <a:extLst>
              <a:ext uri="{28A0092B-C50C-407E-A947-70E740481C1C}">
                <a14:useLocalDpi xmlns:a14="http://schemas.microsoft.com/office/drawing/2010/main" val="0"/>
              </a:ext>
            </a:extLst>
          </a:blip>
          <a:srcRect l="12354" t="4950" r="7588" b="11551"/>
          <a:stretch>
            <a:fillRect/>
          </a:stretch>
        </p:blipFill>
        <p:spPr bwMode="auto">
          <a:xfrm>
            <a:off x="5210175" y="4048125"/>
            <a:ext cx="38576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75" y="1924050"/>
            <a:ext cx="339725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9" name="Picture 9"/>
          <p:cNvPicPr>
            <a:picLocks noChangeAspect="1" noChangeArrowheads="1"/>
          </p:cNvPicPr>
          <p:nvPr/>
        </p:nvPicPr>
        <p:blipFill>
          <a:blip r:embed="rId6">
            <a:extLst>
              <a:ext uri="{28A0092B-C50C-407E-A947-70E740481C1C}">
                <a14:useLocalDpi xmlns:a14="http://schemas.microsoft.com/office/drawing/2010/main" val="0"/>
              </a:ext>
            </a:extLst>
          </a:blip>
          <a:srcRect l="11955" t="5611" r="7393" b="11551"/>
          <a:stretch>
            <a:fillRect/>
          </a:stretch>
        </p:blipFill>
        <p:spPr bwMode="auto">
          <a:xfrm>
            <a:off x="704850" y="4081463"/>
            <a:ext cx="3552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0" name="Text Box 10"/>
          <p:cNvSpPr txBox="1">
            <a:spLocks noChangeArrowheads="1"/>
          </p:cNvSpPr>
          <p:nvPr/>
        </p:nvSpPr>
        <p:spPr bwMode="auto">
          <a:xfrm>
            <a:off x="381000" y="154305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latin typeface="Symbol" pitchFamily="18" charset="2"/>
              </a:rPr>
              <a:t>b</a:t>
            </a:r>
            <a:r>
              <a:rPr lang="en-US"/>
              <a:t> = 1.2</a:t>
            </a:r>
          </a:p>
        </p:txBody>
      </p:sp>
      <p:sp>
        <p:nvSpPr>
          <p:cNvPr id="76811" name="Text Box 11"/>
          <p:cNvSpPr txBox="1">
            <a:spLocks noChangeArrowheads="1"/>
          </p:cNvSpPr>
          <p:nvPr/>
        </p:nvSpPr>
        <p:spPr bwMode="auto">
          <a:xfrm>
            <a:off x="4876800" y="1543050"/>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latin typeface="Symbol" pitchFamily="18" charset="2"/>
              </a:rPr>
              <a:t>b</a:t>
            </a:r>
            <a:r>
              <a:rPr lang="en-US"/>
              <a:t> = 2.1</a:t>
            </a:r>
          </a:p>
        </p:txBody>
      </p:sp>
      <p:sp>
        <p:nvSpPr>
          <p:cNvPr id="76812" name="Text Box 12"/>
          <p:cNvSpPr txBox="1">
            <a:spLocks noChangeArrowheads="1"/>
          </p:cNvSpPr>
          <p:nvPr/>
        </p:nvSpPr>
        <p:spPr bwMode="auto">
          <a:xfrm>
            <a:off x="5113338" y="6107113"/>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600"/>
              <a:t>0</a:t>
            </a:r>
          </a:p>
        </p:txBody>
      </p:sp>
      <p:sp>
        <p:nvSpPr>
          <p:cNvPr id="76814" name="Text Box 14"/>
          <p:cNvSpPr txBox="1">
            <a:spLocks noChangeArrowheads="1"/>
          </p:cNvSpPr>
          <p:nvPr/>
        </p:nvSpPr>
        <p:spPr bwMode="auto">
          <a:xfrm>
            <a:off x="6056313" y="6122988"/>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5</a:t>
            </a:r>
          </a:p>
        </p:txBody>
      </p:sp>
      <p:sp>
        <p:nvSpPr>
          <p:cNvPr id="76815" name="Text Box 15"/>
          <p:cNvSpPr txBox="1">
            <a:spLocks noChangeArrowheads="1"/>
          </p:cNvSpPr>
          <p:nvPr/>
        </p:nvSpPr>
        <p:spPr bwMode="auto">
          <a:xfrm>
            <a:off x="6884988" y="6130925"/>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10</a:t>
            </a:r>
          </a:p>
        </p:txBody>
      </p:sp>
      <p:sp>
        <p:nvSpPr>
          <p:cNvPr id="76816" name="Text Box 16"/>
          <p:cNvSpPr txBox="1">
            <a:spLocks noChangeArrowheads="1"/>
          </p:cNvSpPr>
          <p:nvPr/>
        </p:nvSpPr>
        <p:spPr bwMode="auto">
          <a:xfrm>
            <a:off x="7837488" y="6122988"/>
            <a:ext cx="536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15</a:t>
            </a:r>
          </a:p>
        </p:txBody>
      </p:sp>
      <p:sp>
        <p:nvSpPr>
          <p:cNvPr id="76817" name="Text Box 17"/>
          <p:cNvSpPr txBox="1">
            <a:spLocks noChangeArrowheads="1"/>
          </p:cNvSpPr>
          <p:nvPr/>
        </p:nvSpPr>
        <p:spPr bwMode="auto">
          <a:xfrm>
            <a:off x="8742363" y="6111875"/>
            <a:ext cx="58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20</a:t>
            </a:r>
          </a:p>
        </p:txBody>
      </p:sp>
      <p:sp>
        <p:nvSpPr>
          <p:cNvPr id="76821" name="Text Box 21"/>
          <p:cNvSpPr txBox="1">
            <a:spLocks noChangeArrowheads="1"/>
          </p:cNvSpPr>
          <p:nvPr/>
        </p:nvSpPr>
        <p:spPr bwMode="auto">
          <a:xfrm>
            <a:off x="627063" y="6096000"/>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6822" name="Text Box 22"/>
          <p:cNvSpPr txBox="1">
            <a:spLocks noChangeArrowheads="1"/>
          </p:cNvSpPr>
          <p:nvPr/>
        </p:nvSpPr>
        <p:spPr bwMode="auto">
          <a:xfrm>
            <a:off x="1436688" y="6111875"/>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5</a:t>
            </a:r>
          </a:p>
        </p:txBody>
      </p:sp>
      <p:sp>
        <p:nvSpPr>
          <p:cNvPr id="76823" name="Text Box 23"/>
          <p:cNvSpPr txBox="1">
            <a:spLocks noChangeArrowheads="1"/>
          </p:cNvSpPr>
          <p:nvPr/>
        </p:nvSpPr>
        <p:spPr bwMode="auto">
          <a:xfrm>
            <a:off x="2236788" y="6119813"/>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10</a:t>
            </a:r>
          </a:p>
        </p:txBody>
      </p:sp>
      <p:sp>
        <p:nvSpPr>
          <p:cNvPr id="76824" name="Text Box 24"/>
          <p:cNvSpPr txBox="1">
            <a:spLocks noChangeArrowheads="1"/>
          </p:cNvSpPr>
          <p:nvPr/>
        </p:nvSpPr>
        <p:spPr bwMode="auto">
          <a:xfrm>
            <a:off x="3094038" y="6111875"/>
            <a:ext cx="536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15</a:t>
            </a:r>
          </a:p>
        </p:txBody>
      </p:sp>
      <p:sp>
        <p:nvSpPr>
          <p:cNvPr id="76825" name="Text Box 25"/>
          <p:cNvSpPr txBox="1">
            <a:spLocks noChangeArrowheads="1"/>
          </p:cNvSpPr>
          <p:nvPr/>
        </p:nvSpPr>
        <p:spPr bwMode="auto">
          <a:xfrm>
            <a:off x="3951288" y="6091238"/>
            <a:ext cx="58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20</a:t>
            </a:r>
          </a:p>
        </p:txBody>
      </p:sp>
      <p:sp>
        <p:nvSpPr>
          <p:cNvPr id="76826" name="Text Box 26"/>
          <p:cNvSpPr txBox="1">
            <a:spLocks noChangeArrowheads="1"/>
          </p:cNvSpPr>
          <p:nvPr/>
        </p:nvSpPr>
        <p:spPr bwMode="auto">
          <a:xfrm>
            <a:off x="266700" y="1990725"/>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p>
        </p:txBody>
      </p:sp>
      <p:sp>
        <p:nvSpPr>
          <p:cNvPr id="76827" name="Text Box 27"/>
          <p:cNvSpPr txBox="1">
            <a:spLocks noChangeArrowheads="1"/>
          </p:cNvSpPr>
          <p:nvPr/>
        </p:nvSpPr>
        <p:spPr bwMode="auto">
          <a:xfrm>
            <a:off x="247650" y="2609850"/>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2</a:t>
            </a:r>
            <a:r>
              <a:rPr lang="en-US" sz="1200"/>
              <a:t>(t)</a:t>
            </a:r>
          </a:p>
        </p:txBody>
      </p:sp>
      <p:sp>
        <p:nvSpPr>
          <p:cNvPr id="76828" name="Text Box 28"/>
          <p:cNvSpPr txBox="1">
            <a:spLocks noChangeArrowheads="1"/>
          </p:cNvSpPr>
          <p:nvPr/>
        </p:nvSpPr>
        <p:spPr bwMode="auto">
          <a:xfrm>
            <a:off x="-47625" y="3800475"/>
            <a:ext cx="866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r>
              <a:rPr lang="en-US" sz="1200" b="1"/>
              <a:t>V</a:t>
            </a:r>
            <a:r>
              <a:rPr lang="en-US" sz="1200" baseline="-25000"/>
              <a:t>2</a:t>
            </a:r>
            <a:r>
              <a:rPr lang="en-US" sz="1200"/>
              <a:t>(t</a:t>
            </a:r>
            <a:r>
              <a:rPr lang="en-US" sz="1400"/>
              <a:t>)</a:t>
            </a:r>
          </a:p>
        </p:txBody>
      </p:sp>
      <p:sp>
        <p:nvSpPr>
          <p:cNvPr id="76829" name="Text Box 29"/>
          <p:cNvSpPr txBox="1">
            <a:spLocks noChangeArrowheads="1"/>
          </p:cNvSpPr>
          <p:nvPr/>
        </p:nvSpPr>
        <p:spPr bwMode="auto">
          <a:xfrm>
            <a:off x="4705350" y="2419350"/>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p>
        </p:txBody>
      </p:sp>
      <p:sp>
        <p:nvSpPr>
          <p:cNvPr id="76830" name="Text Box 30"/>
          <p:cNvSpPr txBox="1">
            <a:spLocks noChangeArrowheads="1"/>
          </p:cNvSpPr>
          <p:nvPr/>
        </p:nvSpPr>
        <p:spPr bwMode="auto">
          <a:xfrm>
            <a:off x="4676775" y="2857500"/>
            <a:ext cx="73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2</a:t>
            </a:r>
            <a:r>
              <a:rPr lang="en-US" sz="1200"/>
              <a:t>(t)</a:t>
            </a:r>
          </a:p>
        </p:txBody>
      </p:sp>
      <p:sp>
        <p:nvSpPr>
          <p:cNvPr id="76831" name="Text Box 31"/>
          <p:cNvSpPr txBox="1">
            <a:spLocks noChangeArrowheads="1"/>
          </p:cNvSpPr>
          <p:nvPr/>
        </p:nvSpPr>
        <p:spPr bwMode="auto">
          <a:xfrm>
            <a:off x="4362450" y="3419475"/>
            <a:ext cx="866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t>V</a:t>
            </a:r>
            <a:r>
              <a:rPr lang="en-US" sz="1200" baseline="-25000"/>
              <a:t>1</a:t>
            </a:r>
            <a:r>
              <a:rPr lang="en-US" sz="1200"/>
              <a:t>(t)-</a:t>
            </a:r>
            <a:r>
              <a:rPr lang="en-US" sz="1200" b="1"/>
              <a:t>V</a:t>
            </a:r>
            <a:r>
              <a:rPr lang="en-US" sz="1200" baseline="-25000"/>
              <a:t>2</a:t>
            </a:r>
            <a:r>
              <a:rPr lang="en-US" sz="1200"/>
              <a:t>(t</a:t>
            </a:r>
            <a:r>
              <a:rPr lang="en-US" sz="1400"/>
              <a:t>)</a:t>
            </a:r>
          </a:p>
        </p:txBody>
      </p:sp>
      <p:graphicFrame>
        <p:nvGraphicFramePr>
          <p:cNvPr id="76832" name="Object 32"/>
          <p:cNvGraphicFramePr>
            <a:graphicFrameLocks noChangeAspect="1"/>
          </p:cNvGraphicFramePr>
          <p:nvPr/>
        </p:nvGraphicFramePr>
        <p:xfrm>
          <a:off x="0" y="4702175"/>
          <a:ext cx="571500" cy="457200"/>
        </p:xfrm>
        <a:graphic>
          <a:graphicData uri="http://schemas.openxmlformats.org/presentationml/2006/ole">
            <mc:AlternateContent xmlns:mc="http://schemas.openxmlformats.org/markup-compatibility/2006">
              <mc:Choice xmlns:v="urn:schemas-microsoft-com:vml" Requires="v">
                <p:oleObj spid="_x0000_s22764" name="Equation" r:id="rId7" imgW="571320" imgH="457200" progId="Equation.DSMT4">
                  <p:embed/>
                </p:oleObj>
              </mc:Choice>
              <mc:Fallback>
                <p:oleObj name="Equation" r:id="rId7" imgW="57132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7021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33" name="Text Box 33"/>
          <p:cNvSpPr txBox="1">
            <a:spLocks noChangeArrowheads="1"/>
          </p:cNvSpPr>
          <p:nvPr/>
        </p:nvSpPr>
        <p:spPr bwMode="auto">
          <a:xfrm>
            <a:off x="493713" y="4953000"/>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6834" name="Text Box 34"/>
          <p:cNvSpPr txBox="1">
            <a:spLocks noChangeArrowheads="1"/>
          </p:cNvSpPr>
          <p:nvPr/>
        </p:nvSpPr>
        <p:spPr bwMode="auto">
          <a:xfrm>
            <a:off x="512763" y="3971925"/>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a:t>
            </a:r>
          </a:p>
        </p:txBody>
      </p:sp>
      <p:sp>
        <p:nvSpPr>
          <p:cNvPr id="76835" name="Text Box 35"/>
          <p:cNvSpPr txBox="1">
            <a:spLocks noChangeArrowheads="1"/>
          </p:cNvSpPr>
          <p:nvPr/>
        </p:nvSpPr>
        <p:spPr bwMode="auto">
          <a:xfrm>
            <a:off x="455613" y="5905500"/>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-1</a:t>
            </a:r>
          </a:p>
        </p:txBody>
      </p:sp>
      <p:graphicFrame>
        <p:nvGraphicFramePr>
          <p:cNvPr id="76836" name="Object 36"/>
          <p:cNvGraphicFramePr>
            <a:graphicFrameLocks noChangeAspect="1"/>
          </p:cNvGraphicFramePr>
          <p:nvPr/>
        </p:nvGraphicFramePr>
        <p:xfrm>
          <a:off x="4505325" y="4492625"/>
          <a:ext cx="571500" cy="457200"/>
        </p:xfrm>
        <a:graphic>
          <a:graphicData uri="http://schemas.openxmlformats.org/presentationml/2006/ole">
            <mc:AlternateContent xmlns:mc="http://schemas.openxmlformats.org/markup-compatibility/2006">
              <mc:Choice xmlns:v="urn:schemas-microsoft-com:vml" Requires="v">
                <p:oleObj spid="_x0000_s22765" name="Equation" r:id="rId9" imgW="571320" imgH="457200" progId="Equation.DSMT4">
                  <p:embed/>
                </p:oleObj>
              </mc:Choice>
              <mc:Fallback>
                <p:oleObj name="Equation" r:id="rId9" imgW="57132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325" y="44926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37" name="Text Box 37"/>
          <p:cNvSpPr txBox="1">
            <a:spLocks noChangeArrowheads="1"/>
          </p:cNvSpPr>
          <p:nvPr/>
        </p:nvSpPr>
        <p:spPr bwMode="auto">
          <a:xfrm>
            <a:off x="4979988" y="4972050"/>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0</a:t>
            </a:r>
          </a:p>
        </p:txBody>
      </p:sp>
      <p:sp>
        <p:nvSpPr>
          <p:cNvPr id="76838" name="Text Box 38"/>
          <p:cNvSpPr txBox="1">
            <a:spLocks noChangeArrowheads="1"/>
          </p:cNvSpPr>
          <p:nvPr/>
        </p:nvSpPr>
        <p:spPr bwMode="auto">
          <a:xfrm>
            <a:off x="4989513" y="3990975"/>
            <a:ext cx="31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2</a:t>
            </a:r>
          </a:p>
        </p:txBody>
      </p:sp>
      <p:sp>
        <p:nvSpPr>
          <p:cNvPr id="76839" name="Text Box 39"/>
          <p:cNvSpPr txBox="1">
            <a:spLocks noChangeArrowheads="1"/>
          </p:cNvSpPr>
          <p:nvPr/>
        </p:nvSpPr>
        <p:spPr bwMode="auto">
          <a:xfrm>
            <a:off x="4913313" y="595312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-2</a:t>
            </a:r>
          </a:p>
        </p:txBody>
      </p:sp>
      <p:sp>
        <p:nvSpPr>
          <p:cNvPr id="76840" name="Text Box 31"/>
          <p:cNvSpPr txBox="1">
            <a:spLocks noChangeArrowheads="1"/>
          </p:cNvSpPr>
          <p:nvPr/>
        </p:nvSpPr>
        <p:spPr bwMode="auto">
          <a:xfrm>
            <a:off x="2141538" y="6345238"/>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600"/>
              <a:t>Time</a:t>
            </a:r>
            <a:r>
              <a:rPr lang="en-US"/>
              <a:t> [</a:t>
            </a:r>
            <a:r>
              <a:rPr lang="en-US" i="1">
                <a:latin typeface="Symbol" pitchFamily="18" charset="2"/>
              </a:rPr>
              <a:t>m</a:t>
            </a:r>
            <a:r>
              <a:rPr lang="en-US"/>
              <a:t>s]</a:t>
            </a:r>
          </a:p>
        </p:txBody>
      </p:sp>
      <p:sp>
        <p:nvSpPr>
          <p:cNvPr id="76841" name="Text Box 31"/>
          <p:cNvSpPr txBox="1">
            <a:spLocks noChangeArrowheads="1"/>
          </p:cNvSpPr>
          <p:nvPr/>
        </p:nvSpPr>
        <p:spPr bwMode="auto">
          <a:xfrm>
            <a:off x="7027863" y="6491288"/>
            <a:ext cx="1379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defTabSz="914400">
              <a:spcBef>
                <a:spcPct val="50000"/>
              </a:spcBef>
            </a:pPr>
            <a:r>
              <a:rPr lang="en-US" sz="1600"/>
              <a:t>Time</a:t>
            </a:r>
            <a:r>
              <a:rPr lang="en-US"/>
              <a:t> [</a:t>
            </a:r>
            <a:r>
              <a:rPr lang="en-US" i="1">
                <a:latin typeface="Symbol" pitchFamily="18" charset="2"/>
              </a:rPr>
              <a:t>m</a:t>
            </a:r>
            <a:r>
              <a:rPr lang="en-US"/>
              <a:t>s]</a:t>
            </a:r>
          </a:p>
        </p:txBody>
      </p:sp>
    </p:spTree>
    <p:extLst>
      <p:ext uri="{BB962C8B-B14F-4D97-AF65-F5344CB8AC3E}">
        <p14:creationId xmlns:p14="http://schemas.microsoft.com/office/powerpoint/2010/main" val="36564511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762000" y="5334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Transmission line for VCO system?</a:t>
            </a:r>
          </a:p>
        </p:txBody>
      </p:sp>
      <p:sp>
        <p:nvSpPr>
          <p:cNvPr id="13318" name="Text Box 6"/>
          <p:cNvSpPr txBox="1">
            <a:spLocks noChangeArrowheads="1"/>
          </p:cNvSpPr>
          <p:nvPr/>
        </p:nvSpPr>
        <p:spPr bwMode="auto">
          <a:xfrm>
            <a:off x="533400" y="1295400"/>
            <a:ext cx="685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 * </a:t>
            </a:r>
            <a:r>
              <a:rPr lang="en-US" sz="1600"/>
              <a:t>Microstrip line with characteristic impedance 50 Ohm</a:t>
            </a:r>
            <a:r>
              <a:rPr lang="en-US"/>
              <a:t> </a:t>
            </a:r>
          </a:p>
        </p:txBody>
      </p:sp>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4943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533400" y="41910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Dielectric material: Roger 4350B with </a:t>
            </a:r>
          </a:p>
        </p:txBody>
      </p:sp>
      <p:sp>
        <p:nvSpPr>
          <p:cNvPr id="13322" name="Text Box 10"/>
          <p:cNvSpPr txBox="1">
            <a:spLocks noChangeArrowheads="1"/>
          </p:cNvSpPr>
          <p:nvPr/>
        </p:nvSpPr>
        <p:spPr bwMode="auto">
          <a:xfrm>
            <a:off x="685800" y="49530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 Using transmission line to provide certain delay time in RF range </a:t>
            </a:r>
          </a:p>
        </p:txBody>
      </p:sp>
      <p:graphicFrame>
        <p:nvGraphicFramePr>
          <p:cNvPr id="13323" name="Object 11"/>
          <p:cNvGraphicFramePr>
            <a:graphicFrameLocks noChangeAspect="1"/>
          </p:cNvGraphicFramePr>
          <p:nvPr/>
        </p:nvGraphicFramePr>
        <p:xfrm>
          <a:off x="4572000" y="4191000"/>
          <a:ext cx="1676400" cy="392113"/>
        </p:xfrm>
        <a:graphic>
          <a:graphicData uri="http://schemas.openxmlformats.org/presentationml/2006/ole">
            <mc:AlternateContent xmlns:mc="http://schemas.openxmlformats.org/markup-compatibility/2006">
              <mc:Choice xmlns:v="urn:schemas-microsoft-com:vml" Requires="v">
                <p:oleObj spid="_x0000_s23788" name="Equation" r:id="rId4" imgW="977760" imgH="228600" progId="Equation.DSMT4">
                  <p:embed/>
                </p:oleObj>
              </mc:Choice>
              <mc:Fallback>
                <p:oleObj name="Equation" r:id="rId4" imgW="9777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91000"/>
                        <a:ext cx="16764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4" name="Object 12"/>
          <p:cNvGraphicFramePr>
            <a:graphicFrameLocks noChangeAspect="1"/>
          </p:cNvGraphicFramePr>
          <p:nvPr/>
        </p:nvGraphicFramePr>
        <p:xfrm>
          <a:off x="3657600" y="5486400"/>
          <a:ext cx="1143000" cy="769938"/>
        </p:xfrm>
        <a:graphic>
          <a:graphicData uri="http://schemas.openxmlformats.org/presentationml/2006/ole">
            <mc:AlternateContent xmlns:mc="http://schemas.openxmlformats.org/markup-compatibility/2006">
              <mc:Choice xmlns:v="urn:schemas-microsoft-com:vml" Requires="v">
                <p:oleObj spid="_x0000_s23789" name="Equation" r:id="rId6" imgW="660240" imgH="444240" progId="Equation.DSMT4">
                  <p:embed/>
                </p:oleObj>
              </mc:Choice>
              <mc:Fallback>
                <p:oleObj name="Equation" r:id="rId6" imgW="66024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486400"/>
                        <a:ext cx="11430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1374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228600" y="2286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Using HFSS to calculate the width of transmission line and simulate the field on transmission line</a:t>
            </a:r>
          </a:p>
        </p:txBody>
      </p:sp>
      <p:sp>
        <p:nvSpPr>
          <p:cNvPr id="15366" name="Text Box 6"/>
          <p:cNvSpPr txBox="1">
            <a:spLocks noChangeArrowheads="1"/>
          </p:cNvSpPr>
          <p:nvPr/>
        </p:nvSpPr>
        <p:spPr bwMode="auto">
          <a:xfrm>
            <a:off x="-473075" y="4456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5367" name="Picture 7" descr="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334375" cy="4648200"/>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381000" y="60198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Width of trace: 0.044’’ thickness of RO3450 : 0.02”; simulation done with f=5GHz</a:t>
            </a:r>
          </a:p>
        </p:txBody>
      </p:sp>
    </p:spTree>
    <p:extLst>
      <p:ext uri="{BB962C8B-B14F-4D97-AF65-F5344CB8AC3E}">
        <p14:creationId xmlns:p14="http://schemas.microsoft.com/office/powerpoint/2010/main" val="2512028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219200" y="4572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Printed Circuit Board of VCO system</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229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23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2286000" cy="369332"/>
          </a:xfrm>
          <a:prstGeom prst="rect">
            <a:avLst/>
          </a:prstGeom>
          <a:noFill/>
        </p:spPr>
        <p:txBody>
          <a:bodyPr wrap="square" rtlCol="0">
            <a:spAutoFit/>
          </a:bodyPr>
          <a:lstStyle/>
          <a:p>
            <a:r>
              <a:rPr lang="en-US" b="1" dirty="0" smtClean="0"/>
              <a:t>Distance Radar</a:t>
            </a:r>
            <a:endParaRPr lang="en-US" b="1" dirty="0"/>
          </a:p>
        </p:txBody>
      </p:sp>
      <p:sp>
        <p:nvSpPr>
          <p:cNvPr id="5" name="TextBox 4"/>
          <p:cNvSpPr txBox="1"/>
          <p:nvPr/>
        </p:nvSpPr>
        <p:spPr>
          <a:xfrm>
            <a:off x="609600" y="990600"/>
            <a:ext cx="1333500" cy="369332"/>
          </a:xfrm>
          <a:prstGeom prst="rect">
            <a:avLst/>
          </a:prstGeom>
          <a:noFill/>
        </p:spPr>
        <p:txBody>
          <a:bodyPr wrap="square" rtlCol="0">
            <a:spAutoFit/>
          </a:bodyPr>
          <a:lstStyle/>
          <a:p>
            <a:pPr marL="285750" indent="-285750">
              <a:buFont typeface="Courier New" pitchFamily="49" charset="0"/>
              <a:buChar char="o"/>
            </a:pPr>
            <a:r>
              <a:rPr lang="en-US" dirty="0" smtClean="0"/>
              <a:t>Idea:</a:t>
            </a:r>
            <a:endParaRPr lang="en-US" dirty="0"/>
          </a:p>
        </p:txBody>
      </p:sp>
      <p:sp>
        <p:nvSpPr>
          <p:cNvPr id="6" name="Rounded Rectangle 5"/>
          <p:cNvSpPr/>
          <p:nvPr/>
        </p:nvSpPr>
        <p:spPr>
          <a:xfrm>
            <a:off x="4267200" y="1295400"/>
            <a:ext cx="762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VCO</a:t>
            </a:r>
            <a:endParaRPr lang="en-US" dirty="0"/>
          </a:p>
        </p:txBody>
      </p:sp>
      <p:sp>
        <p:nvSpPr>
          <p:cNvPr id="7" name="Rectangle 6"/>
          <p:cNvSpPr/>
          <p:nvPr/>
        </p:nvSpPr>
        <p:spPr>
          <a:xfrm>
            <a:off x="4953000" y="2326890"/>
            <a:ext cx="990600" cy="46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integrator</a:t>
            </a:r>
            <a:endParaRPr lang="en-US" sz="1400" dirty="0"/>
          </a:p>
        </p:txBody>
      </p:sp>
      <p:sp>
        <p:nvSpPr>
          <p:cNvPr id="8" name="Oval 7"/>
          <p:cNvSpPr/>
          <p:nvPr/>
        </p:nvSpPr>
        <p:spPr>
          <a:xfrm>
            <a:off x="6367344" y="233153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i="1" dirty="0" smtClean="0">
                <a:latin typeface="Symbol" pitchFamily="18" charset="2"/>
              </a:rPr>
              <a:t>t</a:t>
            </a:r>
            <a:endParaRPr lang="en-US" sz="2400" i="1" dirty="0">
              <a:latin typeface="Symbol" pitchFamily="18" charset="2"/>
            </a:endParaRPr>
          </a:p>
        </p:txBody>
      </p:sp>
      <p:sp>
        <p:nvSpPr>
          <p:cNvPr id="9" name="Flowchart: Summing Junction 8"/>
          <p:cNvSpPr/>
          <p:nvPr/>
        </p:nvSpPr>
        <p:spPr>
          <a:xfrm>
            <a:off x="6934200" y="1258230"/>
            <a:ext cx="457200" cy="457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6" idx="3"/>
            <a:endCxn id="9" idx="2"/>
          </p:cNvCxnSpPr>
          <p:nvPr/>
        </p:nvCxnSpPr>
        <p:spPr>
          <a:xfrm>
            <a:off x="5029200" y="1485900"/>
            <a:ext cx="1905000" cy="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5867400" y="750332"/>
            <a:ext cx="1066800" cy="736498"/>
          </a:xfrm>
          <a:prstGeom prst="bentConnector3">
            <a:avLst>
              <a:gd name="adj1" fmla="val 50000"/>
            </a:avLst>
          </a:prstGeom>
          <a:ln>
            <a:tailEnd type="none"/>
          </a:ln>
        </p:spPr>
        <p:style>
          <a:lnRef idx="1">
            <a:schemeClr val="accent1"/>
          </a:lnRef>
          <a:fillRef idx="0">
            <a:schemeClr val="accent1"/>
          </a:fillRef>
          <a:effectRef idx="0">
            <a:schemeClr val="accent1"/>
          </a:effectRef>
          <a:fontRef idx="minor">
            <a:schemeClr val="tx1"/>
          </a:fontRef>
        </p:style>
      </p:cxnSp>
      <p:sp>
        <p:nvSpPr>
          <p:cNvPr id="16" name="Flowchart: Collate 15"/>
          <p:cNvSpPr/>
          <p:nvPr/>
        </p:nvSpPr>
        <p:spPr>
          <a:xfrm>
            <a:off x="6362700" y="1409700"/>
            <a:ext cx="76200" cy="1524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p:cNvCxnSpPr/>
          <p:nvPr/>
        </p:nvCxnSpPr>
        <p:spPr>
          <a:xfrm flipV="1">
            <a:off x="6934200" y="685800"/>
            <a:ext cx="76200" cy="64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34200" y="750332"/>
            <a:ext cx="76200" cy="87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urved Connector 27"/>
          <p:cNvCxnSpPr>
            <a:endCxn id="9" idx="6"/>
          </p:cNvCxnSpPr>
          <p:nvPr/>
        </p:nvCxnSpPr>
        <p:spPr>
          <a:xfrm rot="16200000" flipH="1">
            <a:off x="6857785" y="953215"/>
            <a:ext cx="610030" cy="457200"/>
          </a:xfrm>
          <a:prstGeom prst="curvedConnector4">
            <a:avLst>
              <a:gd name="adj1" fmla="val 31263"/>
              <a:gd name="adj2" fmla="val 1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4"/>
            <a:endCxn id="8" idx="6"/>
          </p:cNvCxnSpPr>
          <p:nvPr/>
        </p:nvCxnSpPr>
        <p:spPr>
          <a:xfrm rot="5400000">
            <a:off x="6571320" y="1968654"/>
            <a:ext cx="844704" cy="33825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7" idx="3"/>
          </p:cNvCxnSpPr>
          <p:nvPr/>
        </p:nvCxnSpPr>
        <p:spPr>
          <a:xfrm flipH="1" flipV="1">
            <a:off x="5943600" y="2559207"/>
            <a:ext cx="423744" cy="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7" idx="1"/>
            <a:endCxn id="6" idx="2"/>
          </p:cNvCxnSpPr>
          <p:nvPr/>
        </p:nvCxnSpPr>
        <p:spPr>
          <a:xfrm rot="10800000">
            <a:off x="4648200" y="1676401"/>
            <a:ext cx="304800" cy="88280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endCxn id="40" idx="3"/>
          </p:cNvCxnSpPr>
          <p:nvPr/>
        </p:nvCxnSpPr>
        <p:spPr>
          <a:xfrm rot="10800000">
            <a:off x="3606026" y="1330196"/>
            <a:ext cx="1004075" cy="84568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200401" y="753121"/>
            <a:ext cx="781050" cy="38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3542370" y="1145530"/>
            <a:ext cx="127310"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271489" y="747004"/>
            <a:ext cx="762000" cy="338554"/>
          </a:xfrm>
          <a:prstGeom prst="rect">
            <a:avLst/>
          </a:prstGeom>
          <a:noFill/>
        </p:spPr>
        <p:txBody>
          <a:bodyPr wrap="square" rtlCol="0">
            <a:spAutoFit/>
          </a:bodyPr>
          <a:lstStyle/>
          <a:p>
            <a:r>
              <a:rPr lang="en-US" sz="1600" dirty="0" smtClean="0">
                <a:solidFill>
                  <a:schemeClr val="bg1"/>
                </a:solidFill>
              </a:rPr>
              <a:t>scope</a:t>
            </a:r>
            <a:endParaRPr lang="en-US" sz="1600" dirty="0">
              <a:solidFill>
                <a:schemeClr val="bg1"/>
              </a:solidFill>
            </a:endParaRPr>
          </a:p>
        </p:txBody>
      </p:sp>
      <p:sp>
        <p:nvSpPr>
          <p:cNvPr id="59" name="TextBox 58"/>
          <p:cNvSpPr txBox="1"/>
          <p:nvPr/>
        </p:nvSpPr>
        <p:spPr>
          <a:xfrm>
            <a:off x="457200" y="1828800"/>
            <a:ext cx="3148826" cy="830997"/>
          </a:xfrm>
          <a:prstGeom prst="rect">
            <a:avLst/>
          </a:prstGeom>
          <a:noFill/>
        </p:spPr>
        <p:txBody>
          <a:bodyPr wrap="square" rtlCol="0">
            <a:spAutoFit/>
          </a:bodyPr>
          <a:lstStyle/>
          <a:p>
            <a:r>
              <a:rPr lang="en-US" sz="1600" dirty="0" smtClean="0"/>
              <a:t>Using microwave signal generated by VCO for detecting position of object in a cavity</a:t>
            </a:r>
            <a:endParaRPr lang="en-US" sz="1600" dirty="0"/>
          </a:p>
        </p:txBody>
      </p:sp>
      <p:sp>
        <p:nvSpPr>
          <p:cNvPr id="67" name="Rectangle 66"/>
          <p:cNvSpPr/>
          <p:nvPr/>
        </p:nvSpPr>
        <p:spPr>
          <a:xfrm>
            <a:off x="6921191" y="653625"/>
            <a:ext cx="1633655" cy="247358"/>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152400" y="3505200"/>
            <a:ext cx="2906750" cy="369332"/>
          </a:xfrm>
          <a:prstGeom prst="rect">
            <a:avLst/>
          </a:prstGeom>
          <a:noFill/>
        </p:spPr>
        <p:txBody>
          <a:bodyPr wrap="square" rtlCol="0">
            <a:spAutoFit/>
          </a:bodyPr>
          <a:lstStyle/>
          <a:p>
            <a:pPr marL="285750" indent="-285750">
              <a:buFont typeface="Courier New" pitchFamily="49" charset="0"/>
              <a:buChar char="o"/>
            </a:pPr>
            <a:r>
              <a:rPr lang="en-US" dirty="0" smtClean="0"/>
              <a:t>Mathematical model:</a:t>
            </a:r>
            <a:endParaRPr lang="en-US" dirty="0"/>
          </a:p>
        </p:txBody>
      </p:sp>
      <p:sp>
        <p:nvSpPr>
          <p:cNvPr id="69" name="TextBox 68"/>
          <p:cNvSpPr txBox="1"/>
          <p:nvPr/>
        </p:nvSpPr>
        <p:spPr>
          <a:xfrm>
            <a:off x="622144" y="4020973"/>
            <a:ext cx="1968655" cy="338554"/>
          </a:xfrm>
          <a:prstGeom prst="rect">
            <a:avLst/>
          </a:prstGeom>
          <a:noFill/>
        </p:spPr>
        <p:txBody>
          <a:bodyPr wrap="square" rtlCol="0">
            <a:spAutoFit/>
          </a:bodyPr>
          <a:lstStyle/>
          <a:p>
            <a:pPr marL="285750" indent="-285750">
              <a:buFont typeface="Wingdings" pitchFamily="2" charset="2"/>
              <a:buChar char="§"/>
            </a:pPr>
            <a:r>
              <a:rPr lang="en-US" sz="1600" dirty="0"/>
              <a:t>N</a:t>
            </a:r>
            <a:r>
              <a:rPr lang="en-US" sz="1600" dirty="0" smtClean="0"/>
              <a:t>onlinearity </a:t>
            </a:r>
            <a:endParaRPr lang="en-US" sz="1600" dirty="0"/>
          </a:p>
        </p:txBody>
      </p:sp>
      <p:grpSp>
        <p:nvGrpSpPr>
          <p:cNvPr id="91" name="Group 90"/>
          <p:cNvGrpSpPr/>
          <p:nvPr/>
        </p:nvGrpSpPr>
        <p:grpSpPr>
          <a:xfrm>
            <a:off x="5210616" y="4934931"/>
            <a:ext cx="2950220" cy="1731121"/>
            <a:chOff x="5120834" y="3904269"/>
            <a:chExt cx="2950220" cy="1731121"/>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834" y="3904269"/>
              <a:ext cx="2950220" cy="1731121"/>
            </a:xfrm>
            <a:prstGeom prst="rect">
              <a:avLst/>
            </a:prstGeom>
          </p:spPr>
        </p:pic>
        <p:cxnSp>
          <p:nvCxnSpPr>
            <p:cNvPr id="73" name="Straight Arrow Connector 72"/>
            <p:cNvCxnSpPr/>
            <p:nvPr/>
          </p:nvCxnSpPr>
          <p:spPr>
            <a:xfrm>
              <a:off x="6294864" y="4294562"/>
              <a:ext cx="381000" cy="0"/>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161052" y="4316864"/>
              <a:ext cx="7434" cy="344344"/>
            </a:xfrm>
            <a:prstGeom prst="straightConnector1">
              <a:avLst/>
            </a:prstGeom>
            <a:ln w="127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03696" y="4661208"/>
              <a:ext cx="25527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214944" y="3962400"/>
              <a:ext cx="0" cy="1371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582930" y="3962400"/>
              <a:ext cx="0" cy="1371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84" name="4-Point Star 83"/>
            <p:cNvSpPr/>
            <p:nvPr/>
          </p:nvSpPr>
          <p:spPr>
            <a:xfrm>
              <a:off x="6367344" y="4606897"/>
              <a:ext cx="76200" cy="10862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298580" y="4036740"/>
              <a:ext cx="469279" cy="307777"/>
            </a:xfrm>
            <a:prstGeom prst="rect">
              <a:avLst/>
            </a:prstGeom>
            <a:noFill/>
          </p:spPr>
          <p:txBody>
            <a:bodyPr wrap="square" rtlCol="0">
              <a:spAutoFit/>
            </a:bodyPr>
            <a:lstStyle/>
            <a:p>
              <a:r>
                <a:rPr lang="en-US" sz="1400" dirty="0" smtClean="0"/>
                <a:t>V</a:t>
              </a:r>
              <a:r>
                <a:rPr lang="en-US" sz="1400" baseline="-25000" dirty="0" smtClean="0"/>
                <a:t>2</a:t>
              </a:r>
              <a:r>
                <a:rPr lang="en-US" sz="1400" baseline="-25000" dirty="0" smtClean="0">
                  <a:latin typeface="Symbol" pitchFamily="18" charset="2"/>
                </a:rPr>
                <a:t>p</a:t>
              </a:r>
              <a:endParaRPr lang="en-US" sz="1400" baseline="-25000" dirty="0">
                <a:latin typeface="Symbol" pitchFamily="18" charset="2"/>
              </a:endParaRPr>
            </a:p>
          </p:txBody>
        </p:sp>
        <p:sp>
          <p:nvSpPr>
            <p:cNvPr id="86" name="TextBox 85"/>
            <p:cNvSpPr txBox="1"/>
            <p:nvPr/>
          </p:nvSpPr>
          <p:spPr>
            <a:xfrm>
              <a:off x="5894345" y="4309572"/>
              <a:ext cx="415387" cy="307777"/>
            </a:xfrm>
            <a:prstGeom prst="rect">
              <a:avLst/>
            </a:prstGeom>
            <a:noFill/>
          </p:spPr>
          <p:txBody>
            <a:bodyPr wrap="square" rtlCol="0">
              <a:spAutoFit/>
            </a:bodyPr>
            <a:lstStyle/>
            <a:p>
              <a:r>
                <a:rPr lang="en-US" sz="1400" dirty="0" smtClean="0"/>
                <a:t>V</a:t>
              </a:r>
              <a:r>
                <a:rPr lang="en-US" sz="1400" baseline="-25000" dirty="0" smtClean="0"/>
                <a:t>0</a:t>
              </a:r>
              <a:endParaRPr lang="en-US" sz="1400" baseline="-25000" dirty="0">
                <a:latin typeface="Symbol" pitchFamily="18" charset="2"/>
              </a:endParaRPr>
            </a:p>
          </p:txBody>
        </p:sp>
      </p:grpSp>
      <p:graphicFrame>
        <p:nvGraphicFramePr>
          <p:cNvPr id="87" name="Object 86"/>
          <p:cNvGraphicFramePr>
            <a:graphicFrameLocks noChangeAspect="1"/>
          </p:cNvGraphicFramePr>
          <p:nvPr>
            <p:extLst>
              <p:ext uri="{D42A27DB-BD31-4B8C-83A1-F6EECF244321}">
                <p14:modId xmlns:p14="http://schemas.microsoft.com/office/powerpoint/2010/main" val="49188850"/>
              </p:ext>
            </p:extLst>
          </p:nvPr>
        </p:nvGraphicFramePr>
        <p:xfrm>
          <a:off x="1928813" y="4459288"/>
          <a:ext cx="1933575" cy="280987"/>
        </p:xfrm>
        <a:graphic>
          <a:graphicData uri="http://schemas.openxmlformats.org/presentationml/2006/ole">
            <mc:AlternateContent xmlns:mc="http://schemas.openxmlformats.org/markup-compatibility/2006">
              <mc:Choice xmlns:v="urn:schemas-microsoft-com:vml" Requires="v">
                <p:oleObj spid="_x0000_s25163" name="Equation" r:id="rId4" imgW="1739880" imgH="253800" progId="Equation.DSMT4">
                  <p:embed/>
                </p:oleObj>
              </mc:Choice>
              <mc:Fallback>
                <p:oleObj name="Equation" r:id="rId4" imgW="1739880" imgH="253800" progId="Equation.DSMT4">
                  <p:embed/>
                  <p:pic>
                    <p:nvPicPr>
                      <p:cNvPr id="0" name=""/>
                      <p:cNvPicPr/>
                      <p:nvPr/>
                    </p:nvPicPr>
                    <p:blipFill>
                      <a:blip r:embed="rId5"/>
                      <a:stretch>
                        <a:fillRect/>
                      </a:stretch>
                    </p:blipFill>
                    <p:spPr>
                      <a:xfrm>
                        <a:off x="1928813" y="4459288"/>
                        <a:ext cx="1933575" cy="280987"/>
                      </a:xfrm>
                      <a:prstGeom prst="rect">
                        <a:avLst/>
                      </a:prstGeom>
                    </p:spPr>
                  </p:pic>
                </p:oleObj>
              </mc:Fallback>
            </mc:AlternateContent>
          </a:graphicData>
        </a:graphic>
      </p:graphicFrame>
      <p:sp>
        <p:nvSpPr>
          <p:cNvPr id="88" name="TextBox 87"/>
          <p:cNvSpPr txBox="1"/>
          <p:nvPr/>
        </p:nvSpPr>
        <p:spPr>
          <a:xfrm>
            <a:off x="888842" y="4434468"/>
            <a:ext cx="1116980" cy="307777"/>
          </a:xfrm>
          <a:prstGeom prst="rect">
            <a:avLst/>
          </a:prstGeom>
          <a:noFill/>
        </p:spPr>
        <p:txBody>
          <a:bodyPr wrap="square" rtlCol="0">
            <a:spAutoFit/>
          </a:bodyPr>
          <a:lstStyle/>
          <a:p>
            <a:r>
              <a:rPr lang="en-US" sz="1400" dirty="0" smtClean="0"/>
              <a:t>In general</a:t>
            </a:r>
            <a:endParaRPr lang="en-US" sz="1400" dirty="0"/>
          </a:p>
        </p:txBody>
      </p:sp>
      <p:sp>
        <p:nvSpPr>
          <p:cNvPr id="89" name="TextBox 88"/>
          <p:cNvSpPr txBox="1"/>
          <p:nvPr/>
        </p:nvSpPr>
        <p:spPr>
          <a:xfrm>
            <a:off x="953428" y="5691870"/>
            <a:ext cx="3274742" cy="307777"/>
          </a:xfrm>
          <a:prstGeom prst="rect">
            <a:avLst/>
          </a:prstGeom>
          <a:noFill/>
        </p:spPr>
        <p:txBody>
          <a:bodyPr wrap="square" rtlCol="0">
            <a:spAutoFit/>
          </a:bodyPr>
          <a:lstStyle/>
          <a:p>
            <a:r>
              <a:rPr lang="en-US" sz="1400" dirty="0" smtClean="0"/>
              <a:t>In particular case has been investigated</a:t>
            </a:r>
            <a:endParaRPr lang="en-US" sz="1400" dirty="0"/>
          </a:p>
        </p:txBody>
      </p:sp>
      <p:graphicFrame>
        <p:nvGraphicFramePr>
          <p:cNvPr id="90" name="Object 89"/>
          <p:cNvGraphicFramePr>
            <a:graphicFrameLocks noChangeAspect="1"/>
          </p:cNvGraphicFramePr>
          <p:nvPr>
            <p:extLst>
              <p:ext uri="{D42A27DB-BD31-4B8C-83A1-F6EECF244321}">
                <p14:modId xmlns:p14="http://schemas.microsoft.com/office/powerpoint/2010/main" val="2354223139"/>
              </p:ext>
            </p:extLst>
          </p:nvPr>
        </p:nvGraphicFramePr>
        <p:xfrm>
          <a:off x="1250950" y="6123362"/>
          <a:ext cx="1384300" cy="482600"/>
        </p:xfrm>
        <a:graphic>
          <a:graphicData uri="http://schemas.openxmlformats.org/presentationml/2006/ole">
            <mc:AlternateContent xmlns:mc="http://schemas.openxmlformats.org/markup-compatibility/2006">
              <mc:Choice xmlns:v="urn:schemas-microsoft-com:vml" Requires="v">
                <p:oleObj spid="_x0000_s25164" name="Equation" r:id="rId6" imgW="1384200" imgH="482400" progId="Equation.DSMT4">
                  <p:embed/>
                </p:oleObj>
              </mc:Choice>
              <mc:Fallback>
                <p:oleObj name="Equation" r:id="rId6" imgW="1384200" imgH="482400" progId="Equation.DSMT4">
                  <p:embed/>
                  <p:pic>
                    <p:nvPicPr>
                      <p:cNvPr id="0" name=""/>
                      <p:cNvPicPr/>
                      <p:nvPr/>
                    </p:nvPicPr>
                    <p:blipFill>
                      <a:blip r:embed="rId7"/>
                      <a:stretch>
                        <a:fillRect/>
                      </a:stretch>
                    </p:blipFill>
                    <p:spPr>
                      <a:xfrm>
                        <a:off x="1250950" y="6123362"/>
                        <a:ext cx="1384300" cy="482600"/>
                      </a:xfrm>
                      <a:prstGeom prst="rect">
                        <a:avLst/>
                      </a:prstGeom>
                    </p:spPr>
                  </p:pic>
                </p:oleObj>
              </mc:Fallback>
            </mc:AlternateContent>
          </a:graphicData>
        </a:graphic>
      </p:graphicFrame>
      <p:sp>
        <p:nvSpPr>
          <p:cNvPr id="95" name="TextBox 94"/>
          <p:cNvSpPr txBox="1"/>
          <p:nvPr/>
        </p:nvSpPr>
        <p:spPr>
          <a:xfrm>
            <a:off x="953428" y="4960654"/>
            <a:ext cx="3274742" cy="307777"/>
          </a:xfrm>
          <a:prstGeom prst="rect">
            <a:avLst/>
          </a:prstGeom>
          <a:noFill/>
        </p:spPr>
        <p:txBody>
          <a:bodyPr wrap="square" rtlCol="0">
            <a:spAutoFit/>
          </a:bodyPr>
          <a:lstStyle/>
          <a:p>
            <a:r>
              <a:rPr lang="en-US" sz="1400" dirty="0" smtClean="0"/>
              <a:t>RF delay and nonlinearity</a:t>
            </a:r>
            <a:endParaRPr lang="en-US" sz="1400" dirty="0"/>
          </a:p>
        </p:txBody>
      </p:sp>
      <p:graphicFrame>
        <p:nvGraphicFramePr>
          <p:cNvPr id="98" name="Object 97"/>
          <p:cNvGraphicFramePr>
            <a:graphicFrameLocks noChangeAspect="1"/>
          </p:cNvGraphicFramePr>
          <p:nvPr>
            <p:extLst>
              <p:ext uri="{D42A27DB-BD31-4B8C-83A1-F6EECF244321}">
                <p14:modId xmlns:p14="http://schemas.microsoft.com/office/powerpoint/2010/main" val="860773056"/>
              </p:ext>
            </p:extLst>
          </p:nvPr>
        </p:nvGraphicFramePr>
        <p:xfrm>
          <a:off x="3996319" y="5731458"/>
          <a:ext cx="723900" cy="228600"/>
        </p:xfrm>
        <a:graphic>
          <a:graphicData uri="http://schemas.openxmlformats.org/presentationml/2006/ole">
            <mc:AlternateContent xmlns:mc="http://schemas.openxmlformats.org/markup-compatibility/2006">
              <mc:Choice xmlns:v="urn:schemas-microsoft-com:vml" Requires="v">
                <p:oleObj spid="_x0000_s25165" name="Equation" r:id="rId8" imgW="723600" imgH="228600" progId="Equation.DSMT4">
                  <p:embed/>
                </p:oleObj>
              </mc:Choice>
              <mc:Fallback>
                <p:oleObj name="Equation" r:id="rId8" imgW="723600" imgH="228600" progId="Equation.DSMT4">
                  <p:embed/>
                  <p:pic>
                    <p:nvPicPr>
                      <p:cNvPr id="0" name=""/>
                      <p:cNvPicPr/>
                      <p:nvPr/>
                    </p:nvPicPr>
                    <p:blipFill>
                      <a:blip r:embed="rId9"/>
                      <a:stretch>
                        <a:fillRect/>
                      </a:stretch>
                    </p:blipFill>
                    <p:spPr>
                      <a:xfrm>
                        <a:off x="3996319" y="5731458"/>
                        <a:ext cx="723900" cy="228600"/>
                      </a:xfrm>
                      <a:prstGeom prst="rect">
                        <a:avLst/>
                      </a:prstGeom>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1397915743"/>
              </p:ext>
            </p:extLst>
          </p:nvPr>
        </p:nvGraphicFramePr>
        <p:xfrm>
          <a:off x="1473238" y="5272914"/>
          <a:ext cx="635000" cy="431800"/>
        </p:xfrm>
        <a:graphic>
          <a:graphicData uri="http://schemas.openxmlformats.org/presentationml/2006/ole">
            <mc:AlternateContent xmlns:mc="http://schemas.openxmlformats.org/markup-compatibility/2006">
              <mc:Choice xmlns:v="urn:schemas-microsoft-com:vml" Requires="v">
                <p:oleObj spid="_x0000_s25166" name="Equation" r:id="rId10" imgW="634680" imgH="431640" progId="Equation.DSMT4">
                  <p:embed/>
                </p:oleObj>
              </mc:Choice>
              <mc:Fallback>
                <p:oleObj name="Equation" r:id="rId10" imgW="63468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3238" y="5272914"/>
                        <a:ext cx="63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3733007933"/>
              </p:ext>
            </p:extLst>
          </p:nvPr>
        </p:nvGraphicFramePr>
        <p:xfrm>
          <a:off x="2474950" y="5347526"/>
          <a:ext cx="584200" cy="228600"/>
        </p:xfrm>
        <a:graphic>
          <a:graphicData uri="http://schemas.openxmlformats.org/presentationml/2006/ole">
            <mc:AlternateContent xmlns:mc="http://schemas.openxmlformats.org/markup-compatibility/2006">
              <mc:Choice xmlns:v="urn:schemas-microsoft-com:vml" Requires="v">
                <p:oleObj spid="_x0000_s25167" name="Equation" r:id="rId12" imgW="583947" imgH="228501" progId="Equation.DSMT4">
                  <p:embed/>
                </p:oleObj>
              </mc:Choice>
              <mc:Fallback>
                <p:oleObj name="Equation" r:id="rId12" imgW="583947"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4950" y="5347526"/>
                        <a:ext cx="58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extBox 43"/>
          <p:cNvSpPr txBox="1"/>
          <p:nvPr/>
        </p:nvSpPr>
        <p:spPr>
          <a:xfrm>
            <a:off x="7013938" y="248149"/>
            <a:ext cx="1448159" cy="307777"/>
          </a:xfrm>
          <a:prstGeom prst="rect">
            <a:avLst/>
          </a:prstGeom>
          <a:noFill/>
        </p:spPr>
        <p:txBody>
          <a:bodyPr wrap="square" rtlCol="0">
            <a:spAutoFit/>
          </a:bodyPr>
          <a:lstStyle/>
          <a:p>
            <a:r>
              <a:rPr lang="en-US" sz="1400" dirty="0" smtClean="0"/>
              <a:t>Transmission line</a:t>
            </a:r>
            <a:endParaRPr lang="en-US" sz="1400" dirty="0"/>
          </a:p>
        </p:txBody>
      </p:sp>
      <p:cxnSp>
        <p:nvCxnSpPr>
          <p:cNvPr id="10" name="Straight Arrow Connector 9"/>
          <p:cNvCxnSpPr/>
          <p:nvPr/>
        </p:nvCxnSpPr>
        <p:spPr>
          <a:xfrm>
            <a:off x="8382000" y="794266"/>
            <a:ext cx="300903" cy="0"/>
          </a:xfrm>
          <a:prstGeom prst="straightConnector1">
            <a:avLst/>
          </a:prstGeom>
          <a:ln w="12700">
            <a:solidFill>
              <a:schemeClr val="accent2"/>
            </a:solidFill>
            <a:prstDash val="sysDash"/>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79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5073" r="6462"/>
          <a:stretch/>
        </p:blipFill>
        <p:spPr bwMode="auto">
          <a:xfrm>
            <a:off x="480060" y="95250"/>
            <a:ext cx="380238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603" t="3880" r="6396" b="5423"/>
          <a:stretch/>
        </p:blipFill>
        <p:spPr bwMode="auto">
          <a:xfrm>
            <a:off x="480060" y="3446026"/>
            <a:ext cx="3802380" cy="229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250" y="2514600"/>
            <a:ext cx="1524000" cy="369332"/>
          </a:xfrm>
          <a:prstGeom prst="rect">
            <a:avLst/>
          </a:prstGeom>
          <a:noFill/>
        </p:spPr>
        <p:txBody>
          <a:bodyPr wrap="square" rtlCol="0">
            <a:spAutoFit/>
          </a:bodyPr>
          <a:lstStyle/>
          <a:p>
            <a:r>
              <a:rPr lang="en-US" dirty="0" smtClean="0"/>
              <a:t>Gain =2.5</a:t>
            </a:r>
            <a:endParaRPr lang="en-US" dirty="0"/>
          </a:p>
        </p:txBody>
      </p:sp>
      <p:sp>
        <p:nvSpPr>
          <p:cNvPr id="7" name="TextBox 6"/>
          <p:cNvSpPr txBox="1"/>
          <p:nvPr/>
        </p:nvSpPr>
        <p:spPr>
          <a:xfrm>
            <a:off x="1524000" y="5798820"/>
            <a:ext cx="1524000" cy="369332"/>
          </a:xfrm>
          <a:prstGeom prst="rect">
            <a:avLst/>
          </a:prstGeom>
          <a:noFill/>
        </p:spPr>
        <p:txBody>
          <a:bodyPr wrap="square" rtlCol="0">
            <a:spAutoFit/>
          </a:bodyPr>
          <a:lstStyle/>
          <a:p>
            <a:r>
              <a:rPr lang="en-US" dirty="0" smtClean="0"/>
              <a:t>Gain =3.77</a:t>
            </a:r>
            <a:endParaRPr lang="en-US" dirty="0"/>
          </a:p>
        </p:txBody>
      </p:sp>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157" t="4330" r="7227" b="4136"/>
          <a:stretch/>
        </p:blipFill>
        <p:spPr bwMode="auto">
          <a:xfrm>
            <a:off x="5013960" y="1691639"/>
            <a:ext cx="3688080" cy="225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0" y="3962400"/>
            <a:ext cx="1524000" cy="369332"/>
          </a:xfrm>
          <a:prstGeom prst="rect">
            <a:avLst/>
          </a:prstGeom>
          <a:noFill/>
        </p:spPr>
        <p:txBody>
          <a:bodyPr wrap="square" rtlCol="0">
            <a:spAutoFit/>
          </a:bodyPr>
          <a:lstStyle/>
          <a:p>
            <a:r>
              <a:rPr lang="en-US" dirty="0" smtClean="0"/>
              <a:t>Gain =4.137</a:t>
            </a:r>
            <a:endParaRPr lang="en-US" dirty="0"/>
          </a:p>
        </p:txBody>
      </p:sp>
      <p:sp>
        <p:nvSpPr>
          <p:cNvPr id="2" name="TextBox 1"/>
          <p:cNvSpPr txBox="1"/>
          <p:nvPr/>
        </p:nvSpPr>
        <p:spPr>
          <a:xfrm>
            <a:off x="4191000" y="6096000"/>
            <a:ext cx="3581400" cy="369332"/>
          </a:xfrm>
          <a:prstGeom prst="rect">
            <a:avLst/>
          </a:prstGeom>
          <a:noFill/>
        </p:spPr>
        <p:txBody>
          <a:bodyPr wrap="square" rtlCol="0">
            <a:spAutoFit/>
          </a:bodyPr>
          <a:lstStyle/>
          <a:p>
            <a:r>
              <a:rPr lang="en-US" dirty="0" smtClean="0"/>
              <a:t>How much chances we can detect?</a:t>
            </a:r>
            <a:endParaRPr lang="en-US" dirty="0"/>
          </a:p>
        </p:txBody>
      </p:sp>
    </p:spTree>
    <p:extLst>
      <p:ext uri="{BB962C8B-B14F-4D97-AF65-F5344CB8AC3E}">
        <p14:creationId xmlns:p14="http://schemas.microsoft.com/office/powerpoint/2010/main" val="3535181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67200" y="1295400"/>
            <a:ext cx="685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VCO</a:t>
            </a:r>
            <a:endParaRPr lang="en-US" dirty="0"/>
          </a:p>
        </p:txBody>
      </p:sp>
      <p:sp>
        <p:nvSpPr>
          <p:cNvPr id="5" name="Rectangle 4"/>
          <p:cNvSpPr/>
          <p:nvPr/>
        </p:nvSpPr>
        <p:spPr>
          <a:xfrm>
            <a:off x="4953000" y="2326890"/>
            <a:ext cx="990600" cy="46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integrator</a:t>
            </a:r>
            <a:endParaRPr lang="en-US" sz="1400" dirty="0"/>
          </a:p>
        </p:txBody>
      </p:sp>
      <p:sp>
        <p:nvSpPr>
          <p:cNvPr id="6" name="Oval 5"/>
          <p:cNvSpPr/>
          <p:nvPr/>
        </p:nvSpPr>
        <p:spPr>
          <a:xfrm>
            <a:off x="6367344" y="233153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i="1" dirty="0" smtClean="0">
                <a:latin typeface="Symbol" pitchFamily="18" charset="2"/>
              </a:rPr>
              <a:t>t</a:t>
            </a:r>
            <a:endParaRPr lang="en-US" sz="2400" i="1" dirty="0">
              <a:latin typeface="Symbol" pitchFamily="18" charset="2"/>
            </a:endParaRPr>
          </a:p>
        </p:txBody>
      </p:sp>
      <p:sp>
        <p:nvSpPr>
          <p:cNvPr id="7" name="Flowchart: Summing Junction 6"/>
          <p:cNvSpPr/>
          <p:nvPr/>
        </p:nvSpPr>
        <p:spPr>
          <a:xfrm>
            <a:off x="6934200" y="1258230"/>
            <a:ext cx="457200" cy="457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4" idx="3"/>
            <a:endCxn id="7" idx="2"/>
          </p:cNvCxnSpPr>
          <p:nvPr/>
        </p:nvCxnSpPr>
        <p:spPr>
          <a:xfrm>
            <a:off x="4953000" y="1485900"/>
            <a:ext cx="1981200" cy="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5867400" y="750332"/>
            <a:ext cx="1066800" cy="736498"/>
          </a:xfrm>
          <a:prstGeom prst="bentConnector3">
            <a:avLst>
              <a:gd name="adj1" fmla="val 50000"/>
            </a:avLst>
          </a:prstGeom>
          <a:ln>
            <a:tailEnd type="none"/>
          </a:ln>
        </p:spPr>
        <p:style>
          <a:lnRef idx="1">
            <a:schemeClr val="accent1"/>
          </a:lnRef>
          <a:fillRef idx="0">
            <a:schemeClr val="accent1"/>
          </a:fillRef>
          <a:effectRef idx="0">
            <a:schemeClr val="accent1"/>
          </a:effectRef>
          <a:fontRef idx="minor">
            <a:schemeClr val="tx1"/>
          </a:fontRef>
        </p:style>
      </p:cxnSp>
      <p:sp>
        <p:nvSpPr>
          <p:cNvPr id="10" name="Flowchart: Collate 9"/>
          <p:cNvSpPr/>
          <p:nvPr/>
        </p:nvSpPr>
        <p:spPr>
          <a:xfrm>
            <a:off x="6362700" y="1409700"/>
            <a:ext cx="76200" cy="1524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6934200" y="685800"/>
            <a:ext cx="76200" cy="64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0" y="750332"/>
            <a:ext cx="76200" cy="87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urved Connector 12"/>
          <p:cNvCxnSpPr>
            <a:endCxn id="7" idx="6"/>
          </p:cNvCxnSpPr>
          <p:nvPr/>
        </p:nvCxnSpPr>
        <p:spPr>
          <a:xfrm rot="16200000" flipH="1">
            <a:off x="6857785" y="953215"/>
            <a:ext cx="610030" cy="457200"/>
          </a:xfrm>
          <a:prstGeom prst="curvedConnector4">
            <a:avLst>
              <a:gd name="adj1" fmla="val 31263"/>
              <a:gd name="adj2" fmla="val 1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4"/>
            <a:endCxn id="6" idx="6"/>
          </p:cNvCxnSpPr>
          <p:nvPr/>
        </p:nvCxnSpPr>
        <p:spPr>
          <a:xfrm rot="5400000">
            <a:off x="6571320" y="1968654"/>
            <a:ext cx="844704" cy="33825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5" idx="3"/>
          </p:cNvCxnSpPr>
          <p:nvPr/>
        </p:nvCxnSpPr>
        <p:spPr>
          <a:xfrm flipH="1" flipV="1">
            <a:off x="5943600" y="2559207"/>
            <a:ext cx="423744" cy="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1"/>
            <a:endCxn id="4" idx="2"/>
          </p:cNvCxnSpPr>
          <p:nvPr/>
        </p:nvCxnSpPr>
        <p:spPr>
          <a:xfrm rot="10800000">
            <a:off x="4610100" y="1676401"/>
            <a:ext cx="342900" cy="88280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19" idx="3"/>
          </p:cNvCxnSpPr>
          <p:nvPr/>
        </p:nvCxnSpPr>
        <p:spPr>
          <a:xfrm rot="10800000">
            <a:off x="3606026" y="1330196"/>
            <a:ext cx="1004075" cy="84568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00401" y="753121"/>
            <a:ext cx="781050" cy="38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3542370" y="1145530"/>
            <a:ext cx="127310"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271489" y="747004"/>
            <a:ext cx="762000" cy="338554"/>
          </a:xfrm>
          <a:prstGeom prst="rect">
            <a:avLst/>
          </a:prstGeom>
          <a:noFill/>
        </p:spPr>
        <p:txBody>
          <a:bodyPr wrap="square" rtlCol="0">
            <a:spAutoFit/>
          </a:bodyPr>
          <a:lstStyle/>
          <a:p>
            <a:r>
              <a:rPr lang="en-US" sz="1600" dirty="0" smtClean="0">
                <a:solidFill>
                  <a:schemeClr val="bg1"/>
                </a:solidFill>
              </a:rPr>
              <a:t>scope</a:t>
            </a:r>
            <a:endParaRPr lang="en-US" sz="1600" dirty="0">
              <a:solidFill>
                <a:schemeClr val="bg1"/>
              </a:solidFill>
            </a:endParaRPr>
          </a:p>
        </p:txBody>
      </p:sp>
      <p:sp>
        <p:nvSpPr>
          <p:cNvPr id="21" name="Rectangle 20"/>
          <p:cNvSpPr/>
          <p:nvPr/>
        </p:nvSpPr>
        <p:spPr>
          <a:xfrm>
            <a:off x="6921191" y="653625"/>
            <a:ext cx="1633655" cy="247358"/>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8382000" y="794266"/>
            <a:ext cx="300903" cy="0"/>
          </a:xfrm>
          <a:prstGeom prst="straightConnector1">
            <a:avLst/>
          </a:prstGeom>
          <a:ln w="12700">
            <a:solidFill>
              <a:schemeClr val="accent2"/>
            </a:solidFill>
            <a:prstDash val="sysDash"/>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4132558924"/>
              </p:ext>
            </p:extLst>
          </p:nvPr>
        </p:nvGraphicFramePr>
        <p:xfrm>
          <a:off x="7337774" y="366658"/>
          <a:ext cx="800487" cy="286967"/>
        </p:xfrm>
        <a:graphic>
          <a:graphicData uri="http://schemas.openxmlformats.org/presentationml/2006/ole">
            <mc:AlternateContent xmlns:mc="http://schemas.openxmlformats.org/markup-compatibility/2006">
              <mc:Choice xmlns:v="urn:schemas-microsoft-com:vml" Requires="v">
                <p:oleObj spid="_x0000_s26538" name="Equation" r:id="rId3" imgW="672840" imgH="241200" progId="Equation.DSMT4">
                  <p:embed/>
                </p:oleObj>
              </mc:Choice>
              <mc:Fallback>
                <p:oleObj name="Equation" r:id="rId3" imgW="672840" imgH="241200" progId="Equation.DSMT4">
                  <p:embed/>
                  <p:pic>
                    <p:nvPicPr>
                      <p:cNvPr id="0" name=""/>
                      <p:cNvPicPr/>
                      <p:nvPr/>
                    </p:nvPicPr>
                    <p:blipFill>
                      <a:blip r:embed="rId4"/>
                      <a:stretch>
                        <a:fillRect/>
                      </a:stretch>
                    </p:blipFill>
                    <p:spPr>
                      <a:xfrm>
                        <a:off x="7337774" y="366658"/>
                        <a:ext cx="800487" cy="286967"/>
                      </a:xfrm>
                      <a:prstGeom prst="rect">
                        <a:avLst/>
                      </a:prstGeom>
                    </p:spPr>
                  </p:pic>
                </p:oleObj>
              </mc:Fallback>
            </mc:AlternateContent>
          </a:graphicData>
        </a:graphic>
      </p:graphicFrame>
      <p:sp>
        <p:nvSpPr>
          <p:cNvPr id="25" name="TextBox 24"/>
          <p:cNvSpPr txBox="1"/>
          <p:nvPr/>
        </p:nvSpPr>
        <p:spPr>
          <a:xfrm>
            <a:off x="381000" y="946538"/>
            <a:ext cx="1524000" cy="338554"/>
          </a:xfrm>
          <a:prstGeom prst="rect">
            <a:avLst/>
          </a:prstGeom>
          <a:noFill/>
        </p:spPr>
        <p:txBody>
          <a:bodyPr wrap="square" rtlCol="0">
            <a:spAutoFit/>
          </a:bodyPr>
          <a:lstStyle/>
          <a:p>
            <a:r>
              <a:rPr lang="en-US" sz="1600" dirty="0" smtClean="0"/>
              <a:t>Assumption:</a:t>
            </a:r>
            <a:endParaRPr lang="en-US" sz="1600" dirty="0"/>
          </a:p>
        </p:txBody>
      </p:sp>
      <p:graphicFrame>
        <p:nvGraphicFramePr>
          <p:cNvPr id="26" name="Object 25"/>
          <p:cNvGraphicFramePr>
            <a:graphicFrameLocks noChangeAspect="1"/>
          </p:cNvGraphicFramePr>
          <p:nvPr>
            <p:extLst>
              <p:ext uri="{D42A27DB-BD31-4B8C-83A1-F6EECF244321}">
                <p14:modId xmlns:p14="http://schemas.microsoft.com/office/powerpoint/2010/main" val="593928951"/>
              </p:ext>
            </p:extLst>
          </p:nvPr>
        </p:nvGraphicFramePr>
        <p:xfrm>
          <a:off x="1752600" y="1233487"/>
          <a:ext cx="584200" cy="328613"/>
        </p:xfrm>
        <a:graphic>
          <a:graphicData uri="http://schemas.openxmlformats.org/presentationml/2006/ole">
            <mc:AlternateContent xmlns:mc="http://schemas.openxmlformats.org/markup-compatibility/2006">
              <mc:Choice xmlns:v="urn:schemas-microsoft-com:vml" Requires="v">
                <p:oleObj spid="_x0000_s26539" name="Equation" r:id="rId5" imgW="406080" imgH="228600" progId="Equation.DSMT4">
                  <p:embed/>
                </p:oleObj>
              </mc:Choice>
              <mc:Fallback>
                <p:oleObj name="Equation" r:id="rId5" imgW="406080" imgH="228600" progId="Equation.DSMT4">
                  <p:embed/>
                  <p:pic>
                    <p:nvPicPr>
                      <p:cNvPr id="0" name=""/>
                      <p:cNvPicPr/>
                      <p:nvPr/>
                    </p:nvPicPr>
                    <p:blipFill>
                      <a:blip r:embed="rId6"/>
                      <a:stretch>
                        <a:fillRect/>
                      </a:stretch>
                    </p:blipFill>
                    <p:spPr>
                      <a:xfrm>
                        <a:off x="1752600" y="1233487"/>
                        <a:ext cx="584200" cy="32861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671686518"/>
              </p:ext>
            </p:extLst>
          </p:nvPr>
        </p:nvGraphicFramePr>
        <p:xfrm>
          <a:off x="457200" y="1676400"/>
          <a:ext cx="169985" cy="220980"/>
        </p:xfrm>
        <a:graphic>
          <a:graphicData uri="http://schemas.openxmlformats.org/presentationml/2006/ole">
            <mc:AlternateContent xmlns:mc="http://schemas.openxmlformats.org/markup-compatibility/2006">
              <mc:Choice xmlns:v="urn:schemas-microsoft-com:vml" Requires="v">
                <p:oleObj spid="_x0000_s26540" name="Equation" r:id="rId7" imgW="126720" imgH="164880" progId="Equation.DSMT4">
                  <p:embed/>
                </p:oleObj>
              </mc:Choice>
              <mc:Fallback>
                <p:oleObj name="Equation" r:id="rId7" imgW="126720" imgH="164880" progId="Equation.DSMT4">
                  <p:embed/>
                  <p:pic>
                    <p:nvPicPr>
                      <p:cNvPr id="0" name=""/>
                      <p:cNvPicPr/>
                      <p:nvPr/>
                    </p:nvPicPr>
                    <p:blipFill>
                      <a:blip r:embed="rId8"/>
                      <a:stretch>
                        <a:fillRect/>
                      </a:stretch>
                    </p:blipFill>
                    <p:spPr>
                      <a:xfrm>
                        <a:off x="457200" y="1676400"/>
                        <a:ext cx="169985" cy="220980"/>
                      </a:xfrm>
                      <a:prstGeom prst="rect">
                        <a:avLst/>
                      </a:prstGeom>
                    </p:spPr>
                  </p:pic>
                </p:oleObj>
              </mc:Fallback>
            </mc:AlternateContent>
          </a:graphicData>
        </a:graphic>
      </p:graphicFrame>
      <p:sp>
        <p:nvSpPr>
          <p:cNvPr id="28" name="TextBox 27"/>
          <p:cNvSpPr txBox="1"/>
          <p:nvPr/>
        </p:nvSpPr>
        <p:spPr>
          <a:xfrm>
            <a:off x="563880" y="1600200"/>
            <a:ext cx="2514601" cy="338554"/>
          </a:xfrm>
          <a:prstGeom prst="rect">
            <a:avLst/>
          </a:prstGeom>
          <a:noFill/>
        </p:spPr>
        <p:txBody>
          <a:bodyPr wrap="square" rtlCol="0">
            <a:spAutoFit/>
          </a:bodyPr>
          <a:lstStyle/>
          <a:p>
            <a:r>
              <a:rPr lang="en-US" sz="1600" dirty="0" smtClean="0"/>
              <a:t>is in order of 10</a:t>
            </a:r>
            <a:r>
              <a:rPr lang="en-US" sz="1600" baseline="30000" dirty="0" smtClean="0"/>
              <a:t>-9</a:t>
            </a:r>
            <a:endParaRPr lang="en-US" sz="1600" baseline="30000" dirty="0"/>
          </a:p>
        </p:txBody>
      </p:sp>
      <p:graphicFrame>
        <p:nvGraphicFramePr>
          <p:cNvPr id="29" name="Object 28"/>
          <p:cNvGraphicFramePr>
            <a:graphicFrameLocks noChangeAspect="1"/>
          </p:cNvGraphicFramePr>
          <p:nvPr>
            <p:extLst>
              <p:ext uri="{D42A27DB-BD31-4B8C-83A1-F6EECF244321}">
                <p14:modId xmlns:p14="http://schemas.microsoft.com/office/powerpoint/2010/main" val="912120745"/>
              </p:ext>
            </p:extLst>
          </p:nvPr>
        </p:nvGraphicFramePr>
        <p:xfrm>
          <a:off x="1066800" y="3200400"/>
          <a:ext cx="2133600" cy="685800"/>
        </p:xfrm>
        <a:graphic>
          <a:graphicData uri="http://schemas.openxmlformats.org/presentationml/2006/ole">
            <mc:AlternateContent xmlns:mc="http://schemas.openxmlformats.org/markup-compatibility/2006">
              <mc:Choice xmlns:v="urn:schemas-microsoft-com:vml" Requires="v">
                <p:oleObj spid="_x0000_s26541" name="Equation" r:id="rId9" imgW="2133360" imgH="685800" progId="Equation.DSMT4">
                  <p:embed/>
                </p:oleObj>
              </mc:Choice>
              <mc:Fallback>
                <p:oleObj name="Equation" r:id="rId9" imgW="2133360" imgH="685800" progId="Equation.DSMT4">
                  <p:embed/>
                  <p:pic>
                    <p:nvPicPr>
                      <p:cNvPr id="0" name=""/>
                      <p:cNvPicPr>
                        <a:picLocks noChangeAspect="1" noChangeArrowheads="1"/>
                      </p:cNvPicPr>
                      <p:nvPr/>
                    </p:nvPicPr>
                    <p:blipFill>
                      <a:blip r:embed="rId10"/>
                      <a:srcRect/>
                      <a:stretch>
                        <a:fillRect/>
                      </a:stretch>
                    </p:blipFill>
                    <p:spPr bwMode="auto">
                      <a:xfrm>
                        <a:off x="1066800" y="3200400"/>
                        <a:ext cx="2133600" cy="685800"/>
                      </a:xfrm>
                      <a:prstGeom prst="rect">
                        <a:avLst/>
                      </a:prstGeom>
                      <a:noFill/>
                      <a:ln w="9525">
                        <a:noFill/>
                        <a:miter lim="800000"/>
                        <a:headEnd/>
                        <a:tailEnd/>
                      </a:ln>
                    </p:spPr>
                  </p:pic>
                </p:oleObj>
              </mc:Fallback>
            </mc:AlternateContent>
          </a:graphicData>
        </a:graphic>
      </p:graphicFrame>
      <p:sp>
        <p:nvSpPr>
          <p:cNvPr id="30" name="TextBox 29"/>
          <p:cNvSpPr txBox="1"/>
          <p:nvPr/>
        </p:nvSpPr>
        <p:spPr>
          <a:xfrm>
            <a:off x="431832" y="2667000"/>
            <a:ext cx="2738089" cy="338554"/>
          </a:xfrm>
          <a:prstGeom prst="rect">
            <a:avLst/>
          </a:prstGeom>
          <a:noFill/>
        </p:spPr>
        <p:txBody>
          <a:bodyPr wrap="square" rtlCol="0">
            <a:spAutoFit/>
          </a:bodyPr>
          <a:lstStyle/>
          <a:p>
            <a:r>
              <a:rPr lang="en-US" sz="1600" dirty="0" smtClean="0"/>
              <a:t>Approximated equation:</a:t>
            </a:r>
            <a:endParaRPr lang="en-US" sz="1600" dirty="0"/>
          </a:p>
        </p:txBody>
      </p:sp>
      <p:graphicFrame>
        <p:nvGraphicFramePr>
          <p:cNvPr id="31" name="Object 30"/>
          <p:cNvGraphicFramePr>
            <a:graphicFrameLocks noChangeAspect="1"/>
          </p:cNvGraphicFramePr>
          <p:nvPr>
            <p:extLst>
              <p:ext uri="{D42A27DB-BD31-4B8C-83A1-F6EECF244321}">
                <p14:modId xmlns:p14="http://schemas.microsoft.com/office/powerpoint/2010/main" val="2340468904"/>
              </p:ext>
            </p:extLst>
          </p:nvPr>
        </p:nvGraphicFramePr>
        <p:xfrm>
          <a:off x="2127250" y="4051300"/>
          <a:ext cx="863600" cy="444500"/>
        </p:xfrm>
        <a:graphic>
          <a:graphicData uri="http://schemas.openxmlformats.org/presentationml/2006/ole">
            <mc:AlternateContent xmlns:mc="http://schemas.openxmlformats.org/markup-compatibility/2006">
              <mc:Choice xmlns:v="urn:schemas-microsoft-com:vml" Requires="v">
                <p:oleObj spid="_x0000_s26542" name="Equation" r:id="rId11" imgW="863280" imgH="444240" progId="Equation.DSMT4">
                  <p:embed/>
                </p:oleObj>
              </mc:Choice>
              <mc:Fallback>
                <p:oleObj name="Equation" r:id="rId11" imgW="863280" imgH="444240" progId="Equation.DSMT4">
                  <p:embed/>
                  <p:pic>
                    <p:nvPicPr>
                      <p:cNvPr id="0" name=""/>
                      <p:cNvPicPr>
                        <a:picLocks noChangeAspect="1" noChangeArrowheads="1"/>
                      </p:cNvPicPr>
                      <p:nvPr/>
                    </p:nvPicPr>
                    <p:blipFill>
                      <a:blip r:embed="rId12"/>
                      <a:srcRect/>
                      <a:stretch>
                        <a:fillRect/>
                      </a:stretch>
                    </p:blipFill>
                    <p:spPr bwMode="auto">
                      <a:xfrm>
                        <a:off x="2127250" y="4051300"/>
                        <a:ext cx="863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576336711"/>
              </p:ext>
            </p:extLst>
          </p:nvPr>
        </p:nvGraphicFramePr>
        <p:xfrm>
          <a:off x="3263900" y="4051300"/>
          <a:ext cx="1384300" cy="431800"/>
        </p:xfrm>
        <a:graphic>
          <a:graphicData uri="http://schemas.openxmlformats.org/presentationml/2006/ole">
            <mc:AlternateContent xmlns:mc="http://schemas.openxmlformats.org/markup-compatibility/2006">
              <mc:Choice xmlns:v="urn:schemas-microsoft-com:vml" Requires="v">
                <p:oleObj spid="_x0000_s26543" name="Equation" r:id="rId13" imgW="1384200" imgH="431640" progId="Equation.DSMT4">
                  <p:embed/>
                </p:oleObj>
              </mc:Choice>
              <mc:Fallback>
                <p:oleObj name="Equation" r:id="rId13" imgW="1384200" imgH="431640" progId="Equation.DSMT4">
                  <p:embed/>
                  <p:pic>
                    <p:nvPicPr>
                      <p:cNvPr id="0" name=""/>
                      <p:cNvPicPr>
                        <a:picLocks noChangeAspect="1" noChangeArrowheads="1"/>
                      </p:cNvPicPr>
                      <p:nvPr/>
                    </p:nvPicPr>
                    <p:blipFill>
                      <a:blip r:embed="rId14"/>
                      <a:srcRect/>
                      <a:stretch>
                        <a:fillRect/>
                      </a:stretch>
                    </p:blipFill>
                    <p:spPr bwMode="auto">
                      <a:xfrm>
                        <a:off x="3263900" y="4051300"/>
                        <a:ext cx="1384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49183336"/>
              </p:ext>
            </p:extLst>
          </p:nvPr>
        </p:nvGraphicFramePr>
        <p:xfrm>
          <a:off x="563880" y="2159818"/>
          <a:ext cx="635000" cy="431800"/>
        </p:xfrm>
        <a:graphic>
          <a:graphicData uri="http://schemas.openxmlformats.org/presentationml/2006/ole">
            <mc:AlternateContent xmlns:mc="http://schemas.openxmlformats.org/markup-compatibility/2006">
              <mc:Choice xmlns:v="urn:schemas-microsoft-com:vml" Requires="v">
                <p:oleObj spid="_x0000_s26544" name="Equation" r:id="rId15" imgW="634725" imgH="431613" progId="Equation.DSMT4">
                  <p:embed/>
                </p:oleObj>
              </mc:Choice>
              <mc:Fallback>
                <p:oleObj name="Equation" r:id="rId15" imgW="634725" imgH="43161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 y="2159818"/>
                        <a:ext cx="63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409640842"/>
              </p:ext>
            </p:extLst>
          </p:nvPr>
        </p:nvGraphicFramePr>
        <p:xfrm>
          <a:off x="1558925" y="2228850"/>
          <a:ext cx="596900" cy="241300"/>
        </p:xfrm>
        <a:graphic>
          <a:graphicData uri="http://schemas.openxmlformats.org/presentationml/2006/ole">
            <mc:AlternateContent xmlns:mc="http://schemas.openxmlformats.org/markup-compatibility/2006">
              <mc:Choice xmlns:v="urn:schemas-microsoft-com:vml" Requires="v">
                <p:oleObj spid="_x0000_s26545" name="Equation" r:id="rId17" imgW="596880" imgH="241200" progId="Equation.DSMT4">
                  <p:embed/>
                </p:oleObj>
              </mc:Choice>
              <mc:Fallback>
                <p:oleObj name="Equation" r:id="rId17" imgW="596880" imgH="241200" progId="Equation.DSMT4">
                  <p:embed/>
                  <p:pic>
                    <p:nvPicPr>
                      <p:cNvPr id="0" name=""/>
                      <p:cNvPicPr>
                        <a:picLocks noChangeAspect="1" noChangeArrowheads="1"/>
                      </p:cNvPicPr>
                      <p:nvPr/>
                    </p:nvPicPr>
                    <p:blipFill>
                      <a:blip r:embed="rId18"/>
                      <a:srcRect/>
                      <a:stretch>
                        <a:fillRect/>
                      </a:stretch>
                    </p:blipFill>
                    <p:spPr bwMode="auto">
                      <a:xfrm>
                        <a:off x="1558925" y="2228850"/>
                        <a:ext cx="596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304800" y="152400"/>
            <a:ext cx="3048000" cy="369332"/>
          </a:xfrm>
          <a:prstGeom prst="rect">
            <a:avLst/>
          </a:prstGeom>
          <a:noFill/>
        </p:spPr>
        <p:txBody>
          <a:bodyPr wrap="square" rtlCol="0">
            <a:spAutoFit/>
          </a:bodyPr>
          <a:lstStyle/>
          <a:p>
            <a:r>
              <a:rPr lang="en-US" dirty="0" smtClean="0"/>
              <a:t>Continuously change </a:t>
            </a:r>
            <a:r>
              <a:rPr lang="en-US" i="1" dirty="0" smtClean="0">
                <a:latin typeface="Symbol" pitchFamily="18" charset="2"/>
              </a:rPr>
              <a:t>t</a:t>
            </a:r>
            <a:r>
              <a:rPr lang="en-US" baseline="-25000" dirty="0" smtClean="0"/>
              <a:t>d</a:t>
            </a:r>
            <a:endParaRPr lang="en-US" baseline="-25000" dirty="0"/>
          </a:p>
        </p:txBody>
      </p:sp>
      <p:sp>
        <p:nvSpPr>
          <p:cNvPr id="36" name="TextBox 35"/>
          <p:cNvSpPr txBox="1"/>
          <p:nvPr/>
        </p:nvSpPr>
        <p:spPr>
          <a:xfrm>
            <a:off x="378493" y="4051300"/>
            <a:ext cx="1526508" cy="338554"/>
          </a:xfrm>
          <a:prstGeom prst="rect">
            <a:avLst/>
          </a:prstGeom>
          <a:noFill/>
        </p:spPr>
        <p:txBody>
          <a:bodyPr wrap="square" rtlCol="0">
            <a:spAutoFit/>
          </a:bodyPr>
          <a:lstStyle/>
          <a:p>
            <a:r>
              <a:rPr lang="en-US" sz="1600" dirty="0" smtClean="0"/>
              <a:t>Normalization:</a:t>
            </a:r>
            <a:endParaRPr lang="en-US" sz="1600" dirty="0"/>
          </a:p>
        </p:txBody>
      </p:sp>
      <p:sp>
        <p:nvSpPr>
          <p:cNvPr id="37" name="TextBox 36"/>
          <p:cNvSpPr txBox="1"/>
          <p:nvPr/>
        </p:nvSpPr>
        <p:spPr>
          <a:xfrm>
            <a:off x="914400" y="5486400"/>
            <a:ext cx="6324600" cy="369332"/>
          </a:xfrm>
          <a:prstGeom prst="rect">
            <a:avLst/>
          </a:prstGeom>
          <a:noFill/>
        </p:spPr>
        <p:txBody>
          <a:bodyPr wrap="square" rtlCol="0">
            <a:spAutoFit/>
          </a:bodyPr>
          <a:lstStyle/>
          <a:p>
            <a:r>
              <a:rPr lang="en-US" dirty="0" smtClean="0"/>
              <a:t>Watching dynamics of system, can we determine </a:t>
            </a:r>
            <a:r>
              <a:rPr lang="en-US" dirty="0">
                <a:latin typeface="Symbol" pitchFamily="18" charset="2"/>
              </a:rPr>
              <a:t>w</a:t>
            </a:r>
            <a:r>
              <a:rPr lang="en-US" dirty="0" smtClean="0"/>
              <a:t> (and then </a:t>
            </a:r>
            <a:r>
              <a:rPr lang="en-US" dirty="0" smtClean="0">
                <a:latin typeface="Symbol" pitchFamily="18" charset="2"/>
              </a:rPr>
              <a:t>z?</a:t>
            </a:r>
            <a:r>
              <a:rPr lang="en-US" dirty="0" smtClean="0"/>
              <a:t>)</a:t>
            </a:r>
            <a:endParaRPr lang="en-US" dirty="0"/>
          </a:p>
        </p:txBody>
      </p:sp>
    </p:spTree>
    <p:extLst>
      <p:ext uri="{BB962C8B-B14F-4D97-AF65-F5344CB8AC3E}">
        <p14:creationId xmlns:p14="http://schemas.microsoft.com/office/powerpoint/2010/main" val="2203028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183" y="280749"/>
            <a:ext cx="3962400" cy="369332"/>
          </a:xfrm>
          <a:prstGeom prst="rect">
            <a:avLst/>
          </a:prstGeom>
          <a:noFill/>
        </p:spPr>
        <p:txBody>
          <a:bodyPr wrap="square" rtlCol="0">
            <a:spAutoFit/>
          </a:bodyPr>
          <a:lstStyle/>
          <a:p>
            <a:r>
              <a:rPr lang="en-US" dirty="0" smtClean="0"/>
              <a:t>Using PLL to track chaotic FM signal</a:t>
            </a:r>
            <a:endParaRPr lang="en-US" dirty="0"/>
          </a:p>
        </p:txBody>
      </p:sp>
      <p:sp>
        <p:nvSpPr>
          <p:cNvPr id="5" name="Rounded Rectangle 4"/>
          <p:cNvSpPr/>
          <p:nvPr/>
        </p:nvSpPr>
        <p:spPr>
          <a:xfrm>
            <a:off x="4267200" y="1295400"/>
            <a:ext cx="685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VCO</a:t>
            </a:r>
            <a:endParaRPr lang="en-US" dirty="0"/>
          </a:p>
        </p:txBody>
      </p:sp>
      <p:sp>
        <p:nvSpPr>
          <p:cNvPr id="6" name="Rectangle 5"/>
          <p:cNvSpPr/>
          <p:nvPr/>
        </p:nvSpPr>
        <p:spPr>
          <a:xfrm>
            <a:off x="5410200" y="2326890"/>
            <a:ext cx="990600" cy="464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integrator</a:t>
            </a:r>
            <a:endParaRPr lang="en-US" sz="1400" dirty="0"/>
          </a:p>
        </p:txBody>
      </p:sp>
      <p:sp>
        <p:nvSpPr>
          <p:cNvPr id="8" name="Flowchart: Summing Junction 7"/>
          <p:cNvSpPr/>
          <p:nvPr/>
        </p:nvSpPr>
        <p:spPr>
          <a:xfrm>
            <a:off x="6934200" y="1258230"/>
            <a:ext cx="457200" cy="4572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3"/>
            <a:endCxn id="8" idx="2"/>
          </p:cNvCxnSpPr>
          <p:nvPr/>
        </p:nvCxnSpPr>
        <p:spPr>
          <a:xfrm>
            <a:off x="4953000" y="1485900"/>
            <a:ext cx="1981200" cy="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3" idx="2"/>
            <a:endCxn id="8" idx="6"/>
          </p:cNvCxnSpPr>
          <p:nvPr/>
        </p:nvCxnSpPr>
        <p:spPr>
          <a:xfrm rot="5400000">
            <a:off x="7407158" y="549908"/>
            <a:ext cx="921164" cy="95268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1"/>
            <a:endCxn id="5" idx="2"/>
          </p:cNvCxnSpPr>
          <p:nvPr/>
        </p:nvCxnSpPr>
        <p:spPr>
          <a:xfrm rot="10800000">
            <a:off x="4610100" y="1676401"/>
            <a:ext cx="800100" cy="88280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endCxn id="20" idx="3"/>
          </p:cNvCxnSpPr>
          <p:nvPr/>
        </p:nvCxnSpPr>
        <p:spPr>
          <a:xfrm rot="10800000">
            <a:off x="3606026" y="1330196"/>
            <a:ext cx="1004075" cy="84568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00401" y="753121"/>
            <a:ext cx="781050" cy="38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3542370" y="1145530"/>
            <a:ext cx="127310"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271489" y="747004"/>
            <a:ext cx="762000" cy="338554"/>
          </a:xfrm>
          <a:prstGeom prst="rect">
            <a:avLst/>
          </a:prstGeom>
          <a:noFill/>
        </p:spPr>
        <p:txBody>
          <a:bodyPr wrap="square" rtlCol="0">
            <a:spAutoFit/>
          </a:bodyPr>
          <a:lstStyle/>
          <a:p>
            <a:r>
              <a:rPr lang="en-US" sz="1600" dirty="0" smtClean="0">
                <a:solidFill>
                  <a:schemeClr val="bg1"/>
                </a:solidFill>
              </a:rPr>
              <a:t>scope</a:t>
            </a:r>
            <a:endParaRPr lang="en-US" sz="1600" dirty="0">
              <a:solidFill>
                <a:schemeClr val="bg1"/>
              </a:solidFill>
            </a:endParaRPr>
          </a:p>
        </p:txBody>
      </p:sp>
      <p:sp>
        <p:nvSpPr>
          <p:cNvPr id="23" name="TextBox 22"/>
          <p:cNvSpPr txBox="1"/>
          <p:nvPr/>
        </p:nvSpPr>
        <p:spPr>
          <a:xfrm>
            <a:off x="7620000" y="257889"/>
            <a:ext cx="1448159" cy="307777"/>
          </a:xfrm>
          <a:prstGeom prst="rect">
            <a:avLst/>
          </a:prstGeom>
          <a:solidFill>
            <a:schemeClr val="accent1"/>
          </a:solidFill>
          <a:ln>
            <a:solidFill>
              <a:schemeClr val="tx1"/>
            </a:solidFill>
          </a:ln>
        </p:spPr>
        <p:txBody>
          <a:bodyPr wrap="square" rtlCol="0">
            <a:spAutoFit/>
          </a:bodyPr>
          <a:lstStyle/>
          <a:p>
            <a:r>
              <a:rPr lang="en-US" sz="1400" dirty="0" smtClean="0">
                <a:solidFill>
                  <a:schemeClr val="bg1"/>
                </a:solidFill>
              </a:rPr>
              <a:t>Chaos Generator</a:t>
            </a:r>
            <a:endParaRPr lang="en-US" sz="1400" dirty="0">
              <a:solidFill>
                <a:schemeClr val="bg1"/>
              </a:solidFill>
            </a:endParaRPr>
          </a:p>
        </p:txBody>
      </p:sp>
      <p:cxnSp>
        <p:nvCxnSpPr>
          <p:cNvPr id="31" name="Elbow Connector 30"/>
          <p:cNvCxnSpPr>
            <a:stCxn id="8" idx="4"/>
            <a:endCxn id="6" idx="3"/>
          </p:cNvCxnSpPr>
          <p:nvPr/>
        </p:nvCxnSpPr>
        <p:spPr>
          <a:xfrm rot="5400000">
            <a:off x="6359912" y="1756318"/>
            <a:ext cx="843777" cy="762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77940" y="608504"/>
            <a:ext cx="1371600" cy="276999"/>
          </a:xfrm>
          <a:prstGeom prst="rect">
            <a:avLst/>
          </a:prstGeom>
          <a:noFill/>
        </p:spPr>
        <p:txBody>
          <a:bodyPr wrap="square" rtlCol="0">
            <a:spAutoFit/>
          </a:bodyPr>
          <a:lstStyle/>
          <a:p>
            <a:r>
              <a:rPr lang="en-US" sz="1200" dirty="0" smtClean="0"/>
              <a:t>Chaotic FM signal</a:t>
            </a:r>
            <a:endParaRPr lang="en-US" sz="1200" dirty="0"/>
          </a:p>
        </p:txBody>
      </p:sp>
      <p:sp>
        <p:nvSpPr>
          <p:cNvPr id="35" name="TextBox 34"/>
          <p:cNvSpPr txBox="1"/>
          <p:nvPr/>
        </p:nvSpPr>
        <p:spPr>
          <a:xfrm>
            <a:off x="4572000" y="1868978"/>
            <a:ext cx="381000" cy="369332"/>
          </a:xfrm>
          <a:prstGeom prst="rect">
            <a:avLst/>
          </a:prstGeom>
          <a:noFill/>
        </p:spPr>
        <p:txBody>
          <a:bodyPr wrap="square" rtlCol="0">
            <a:spAutoFit/>
          </a:bodyPr>
          <a:lstStyle/>
          <a:p>
            <a:r>
              <a:rPr lang="en-US" dirty="0"/>
              <a:t>v</a:t>
            </a:r>
            <a:r>
              <a:rPr lang="en-US" baseline="-25000" dirty="0" smtClean="0"/>
              <a:t>p</a:t>
            </a:r>
            <a:endParaRPr lang="en-US" baseline="-25000" dirty="0"/>
          </a:p>
        </p:txBody>
      </p:sp>
      <p:graphicFrame>
        <p:nvGraphicFramePr>
          <p:cNvPr id="36" name="Object 35"/>
          <p:cNvGraphicFramePr>
            <a:graphicFrameLocks noChangeAspect="1"/>
          </p:cNvGraphicFramePr>
          <p:nvPr>
            <p:extLst>
              <p:ext uri="{D42A27DB-BD31-4B8C-83A1-F6EECF244321}">
                <p14:modId xmlns:p14="http://schemas.microsoft.com/office/powerpoint/2010/main" val="2711647911"/>
              </p:ext>
            </p:extLst>
          </p:nvPr>
        </p:nvGraphicFramePr>
        <p:xfrm>
          <a:off x="7027068" y="839769"/>
          <a:ext cx="1033463" cy="294224"/>
        </p:xfrm>
        <a:graphic>
          <a:graphicData uri="http://schemas.openxmlformats.org/presentationml/2006/ole">
            <mc:AlternateContent xmlns:mc="http://schemas.openxmlformats.org/markup-compatibility/2006">
              <mc:Choice xmlns:v="urn:schemas-microsoft-com:vml" Requires="v">
                <p:oleObj spid="_x0000_s48393" name="Equation" r:id="rId3" imgW="939600" imgH="266400" progId="Equation.DSMT4">
                  <p:embed/>
                </p:oleObj>
              </mc:Choice>
              <mc:Fallback>
                <p:oleObj name="Equation" r:id="rId3" imgW="939600" imgH="266400" progId="Equation.DSMT4">
                  <p:embed/>
                  <p:pic>
                    <p:nvPicPr>
                      <p:cNvPr id="0" name=""/>
                      <p:cNvPicPr/>
                      <p:nvPr/>
                    </p:nvPicPr>
                    <p:blipFill>
                      <a:blip r:embed="rId4"/>
                      <a:stretch>
                        <a:fillRect/>
                      </a:stretch>
                    </p:blipFill>
                    <p:spPr>
                      <a:xfrm>
                        <a:off x="7027068" y="839769"/>
                        <a:ext cx="1033463" cy="294224"/>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72984489"/>
              </p:ext>
            </p:extLst>
          </p:nvPr>
        </p:nvGraphicFramePr>
        <p:xfrm>
          <a:off x="7721600" y="1397000"/>
          <a:ext cx="1244600" cy="393700"/>
        </p:xfrm>
        <a:graphic>
          <a:graphicData uri="http://schemas.openxmlformats.org/presentationml/2006/ole">
            <mc:AlternateContent xmlns:mc="http://schemas.openxmlformats.org/markup-compatibility/2006">
              <mc:Choice xmlns:v="urn:schemas-microsoft-com:vml" Requires="v">
                <p:oleObj spid="_x0000_s48394" name="Equation" r:id="rId5" imgW="1244520" imgH="393480" progId="Equation.DSMT4">
                  <p:embed/>
                </p:oleObj>
              </mc:Choice>
              <mc:Fallback>
                <p:oleObj name="Equation" r:id="rId5" imgW="1244520" imgH="393480" progId="Equation.DSMT4">
                  <p:embed/>
                  <p:pic>
                    <p:nvPicPr>
                      <p:cNvPr id="0" name=""/>
                      <p:cNvPicPr/>
                      <p:nvPr/>
                    </p:nvPicPr>
                    <p:blipFill>
                      <a:blip r:embed="rId6"/>
                      <a:stretch>
                        <a:fillRect/>
                      </a:stretch>
                    </p:blipFill>
                    <p:spPr>
                      <a:xfrm>
                        <a:off x="7721600" y="1397000"/>
                        <a:ext cx="1244600" cy="39370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530454372"/>
              </p:ext>
            </p:extLst>
          </p:nvPr>
        </p:nvGraphicFramePr>
        <p:xfrm>
          <a:off x="5010150" y="1218218"/>
          <a:ext cx="987425" cy="294002"/>
        </p:xfrm>
        <a:graphic>
          <a:graphicData uri="http://schemas.openxmlformats.org/presentationml/2006/ole">
            <mc:AlternateContent xmlns:mc="http://schemas.openxmlformats.org/markup-compatibility/2006">
              <mc:Choice xmlns:v="urn:schemas-microsoft-com:vml" Requires="v">
                <p:oleObj spid="_x0000_s48395" name="Equation" r:id="rId7" imgW="939600" imgH="279360" progId="Equation.DSMT4">
                  <p:embed/>
                </p:oleObj>
              </mc:Choice>
              <mc:Fallback>
                <p:oleObj name="Equation" r:id="rId7" imgW="939600" imgH="279360" progId="Equation.DSMT4">
                  <p:embed/>
                  <p:pic>
                    <p:nvPicPr>
                      <p:cNvPr id="0" name=""/>
                      <p:cNvPicPr>
                        <a:picLocks noChangeAspect="1" noChangeArrowheads="1"/>
                      </p:cNvPicPr>
                      <p:nvPr/>
                    </p:nvPicPr>
                    <p:blipFill>
                      <a:blip r:embed="rId8"/>
                      <a:srcRect/>
                      <a:stretch>
                        <a:fillRect/>
                      </a:stretch>
                    </p:blipFill>
                    <p:spPr bwMode="auto">
                      <a:xfrm>
                        <a:off x="5010150" y="1218218"/>
                        <a:ext cx="987425" cy="294002"/>
                      </a:xfrm>
                      <a:prstGeom prst="rect">
                        <a:avLst/>
                      </a:prstGeom>
                      <a:noFill/>
                      <a:ln>
                        <a:noFill/>
                      </a:ln>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455743053"/>
              </p:ext>
            </p:extLst>
          </p:nvPr>
        </p:nvGraphicFramePr>
        <p:xfrm>
          <a:off x="4951413" y="1484948"/>
          <a:ext cx="1257300" cy="419100"/>
        </p:xfrm>
        <a:graphic>
          <a:graphicData uri="http://schemas.openxmlformats.org/presentationml/2006/ole">
            <mc:AlternateContent xmlns:mc="http://schemas.openxmlformats.org/markup-compatibility/2006">
              <mc:Choice xmlns:v="urn:schemas-microsoft-com:vml" Requires="v">
                <p:oleObj spid="_x0000_s48396" name="Equation" r:id="rId9" imgW="1257120" imgH="419040" progId="Equation.DSMT4">
                  <p:embed/>
                </p:oleObj>
              </mc:Choice>
              <mc:Fallback>
                <p:oleObj name="Equation" r:id="rId9" imgW="1257120" imgH="419040" progId="Equation.DSMT4">
                  <p:embed/>
                  <p:pic>
                    <p:nvPicPr>
                      <p:cNvPr id="0" name=""/>
                      <p:cNvPicPr>
                        <a:picLocks noChangeAspect="1" noChangeArrowheads="1"/>
                      </p:cNvPicPr>
                      <p:nvPr/>
                    </p:nvPicPr>
                    <p:blipFill>
                      <a:blip r:embed="rId10"/>
                      <a:srcRect/>
                      <a:stretch>
                        <a:fillRect/>
                      </a:stretch>
                    </p:blipFill>
                    <p:spPr bwMode="auto">
                      <a:xfrm>
                        <a:off x="4951413" y="1484948"/>
                        <a:ext cx="1257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289560" y="2790333"/>
            <a:ext cx="1767840" cy="369332"/>
          </a:xfrm>
          <a:prstGeom prst="rect">
            <a:avLst/>
          </a:prstGeom>
          <a:noFill/>
        </p:spPr>
        <p:txBody>
          <a:bodyPr wrap="square" rtlCol="0">
            <a:spAutoFit/>
          </a:bodyPr>
          <a:lstStyle/>
          <a:p>
            <a:r>
              <a:rPr lang="en-US" dirty="0" smtClean="0"/>
              <a:t>Mixer output</a:t>
            </a:r>
            <a:endParaRPr lang="en-US" dirty="0"/>
          </a:p>
        </p:txBody>
      </p:sp>
      <p:sp>
        <p:nvSpPr>
          <p:cNvPr id="41" name="TextBox 40"/>
          <p:cNvSpPr txBox="1"/>
          <p:nvPr/>
        </p:nvSpPr>
        <p:spPr>
          <a:xfrm>
            <a:off x="6781800" y="1607820"/>
            <a:ext cx="762000" cy="369332"/>
          </a:xfrm>
          <a:prstGeom prst="rect">
            <a:avLst/>
          </a:prstGeom>
          <a:noFill/>
        </p:spPr>
        <p:txBody>
          <a:bodyPr wrap="square" rtlCol="0">
            <a:spAutoFit/>
          </a:bodyPr>
          <a:lstStyle/>
          <a:p>
            <a:r>
              <a:rPr lang="en-US" dirty="0" smtClean="0"/>
              <a:t>v</a:t>
            </a:r>
            <a:r>
              <a:rPr lang="en-US" baseline="30000" dirty="0" smtClean="0"/>
              <a:t>p</a:t>
            </a:r>
            <a:r>
              <a:rPr lang="en-US" baseline="-25000" dirty="0" smtClean="0"/>
              <a:t>m</a:t>
            </a:r>
            <a:endParaRPr lang="en-US" baseline="-25000" dirty="0"/>
          </a:p>
        </p:txBody>
      </p:sp>
      <p:graphicFrame>
        <p:nvGraphicFramePr>
          <p:cNvPr id="42" name="Object 41"/>
          <p:cNvGraphicFramePr>
            <a:graphicFrameLocks noChangeAspect="1"/>
          </p:cNvGraphicFramePr>
          <p:nvPr>
            <p:extLst>
              <p:ext uri="{D42A27DB-BD31-4B8C-83A1-F6EECF244321}">
                <p14:modId xmlns:p14="http://schemas.microsoft.com/office/powerpoint/2010/main" val="1027434932"/>
              </p:ext>
            </p:extLst>
          </p:nvPr>
        </p:nvGraphicFramePr>
        <p:xfrm>
          <a:off x="1730375" y="3228975"/>
          <a:ext cx="1809750" cy="327025"/>
        </p:xfrm>
        <a:graphic>
          <a:graphicData uri="http://schemas.openxmlformats.org/presentationml/2006/ole">
            <mc:AlternateContent xmlns:mc="http://schemas.openxmlformats.org/markup-compatibility/2006">
              <mc:Choice xmlns:v="urn:schemas-microsoft-com:vml" Requires="v">
                <p:oleObj spid="_x0000_s48397" name="Equation" r:id="rId11" imgW="1549080" imgH="279360" progId="Equation.DSMT4">
                  <p:embed/>
                </p:oleObj>
              </mc:Choice>
              <mc:Fallback>
                <p:oleObj name="Equation" r:id="rId11" imgW="1549080" imgH="279360" progId="Equation.DSMT4">
                  <p:embed/>
                  <p:pic>
                    <p:nvPicPr>
                      <p:cNvPr id="0" name=""/>
                      <p:cNvPicPr/>
                      <p:nvPr/>
                    </p:nvPicPr>
                    <p:blipFill>
                      <a:blip r:embed="rId12"/>
                      <a:stretch>
                        <a:fillRect/>
                      </a:stretch>
                    </p:blipFill>
                    <p:spPr>
                      <a:xfrm>
                        <a:off x="1730375" y="3228975"/>
                        <a:ext cx="1809750" cy="327025"/>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421615621"/>
              </p:ext>
            </p:extLst>
          </p:nvPr>
        </p:nvGraphicFramePr>
        <p:xfrm>
          <a:off x="1797050" y="3841750"/>
          <a:ext cx="1560513" cy="349250"/>
        </p:xfrm>
        <a:graphic>
          <a:graphicData uri="http://schemas.openxmlformats.org/presentationml/2006/ole">
            <mc:AlternateContent xmlns:mc="http://schemas.openxmlformats.org/markup-compatibility/2006">
              <mc:Choice xmlns:v="urn:schemas-microsoft-com:vml" Requires="v">
                <p:oleObj spid="_x0000_s48398" name="Equation" r:id="rId13" imgW="1244520" imgH="279360" progId="Equation.DSMT4">
                  <p:embed/>
                </p:oleObj>
              </mc:Choice>
              <mc:Fallback>
                <p:oleObj name="Equation" r:id="rId13" imgW="1244520" imgH="279360" progId="Equation.DSMT4">
                  <p:embed/>
                  <p:pic>
                    <p:nvPicPr>
                      <p:cNvPr id="0" name=""/>
                      <p:cNvPicPr/>
                      <p:nvPr/>
                    </p:nvPicPr>
                    <p:blipFill>
                      <a:blip r:embed="rId14"/>
                      <a:stretch>
                        <a:fillRect/>
                      </a:stretch>
                    </p:blipFill>
                    <p:spPr>
                      <a:xfrm>
                        <a:off x="1797050" y="3841750"/>
                        <a:ext cx="1560513" cy="349250"/>
                      </a:xfrm>
                      <a:prstGeom prst="rect">
                        <a:avLst/>
                      </a:prstGeom>
                    </p:spPr>
                  </p:pic>
                </p:oleObj>
              </mc:Fallback>
            </mc:AlternateContent>
          </a:graphicData>
        </a:graphic>
      </p:graphicFrame>
      <p:sp>
        <p:nvSpPr>
          <p:cNvPr id="44" name="TextBox 43"/>
          <p:cNvSpPr txBox="1"/>
          <p:nvPr/>
        </p:nvSpPr>
        <p:spPr>
          <a:xfrm>
            <a:off x="3878580" y="3276600"/>
            <a:ext cx="1767840" cy="307777"/>
          </a:xfrm>
          <a:prstGeom prst="rect">
            <a:avLst/>
          </a:prstGeom>
          <a:noFill/>
        </p:spPr>
        <p:txBody>
          <a:bodyPr wrap="square" rtlCol="0">
            <a:spAutoFit/>
          </a:bodyPr>
          <a:lstStyle/>
          <a:p>
            <a:r>
              <a:rPr lang="en-US" sz="1400" dirty="0" smtClean="0"/>
              <a:t>Always can pick</a:t>
            </a:r>
            <a:endParaRPr lang="en-US" sz="1400" dirty="0"/>
          </a:p>
        </p:txBody>
      </p:sp>
      <p:graphicFrame>
        <p:nvGraphicFramePr>
          <p:cNvPr id="45" name="Object 44"/>
          <p:cNvGraphicFramePr>
            <a:graphicFrameLocks noChangeAspect="1"/>
          </p:cNvGraphicFramePr>
          <p:nvPr>
            <p:extLst>
              <p:ext uri="{D42A27DB-BD31-4B8C-83A1-F6EECF244321}">
                <p14:modId xmlns:p14="http://schemas.microsoft.com/office/powerpoint/2010/main" val="2455420600"/>
              </p:ext>
            </p:extLst>
          </p:nvPr>
        </p:nvGraphicFramePr>
        <p:xfrm>
          <a:off x="5157407" y="3280847"/>
          <a:ext cx="630047" cy="307340"/>
        </p:xfrm>
        <a:graphic>
          <a:graphicData uri="http://schemas.openxmlformats.org/presentationml/2006/ole">
            <mc:AlternateContent xmlns:mc="http://schemas.openxmlformats.org/markup-compatibility/2006">
              <mc:Choice xmlns:v="urn:schemas-microsoft-com:vml" Requires="v">
                <p:oleObj spid="_x0000_s48399" name="Equation" r:id="rId15" imgW="520560" imgH="253800" progId="Equation.DSMT4">
                  <p:embed/>
                </p:oleObj>
              </mc:Choice>
              <mc:Fallback>
                <p:oleObj name="Equation" r:id="rId15" imgW="520560" imgH="253800" progId="Equation.DSMT4">
                  <p:embed/>
                  <p:pic>
                    <p:nvPicPr>
                      <p:cNvPr id="0" name=""/>
                      <p:cNvPicPr/>
                      <p:nvPr/>
                    </p:nvPicPr>
                    <p:blipFill>
                      <a:blip r:embed="rId16"/>
                      <a:stretch>
                        <a:fillRect/>
                      </a:stretch>
                    </p:blipFill>
                    <p:spPr>
                      <a:xfrm>
                        <a:off x="5157407" y="3280847"/>
                        <a:ext cx="630047" cy="307340"/>
                      </a:xfrm>
                      <a:prstGeom prst="rect">
                        <a:avLst/>
                      </a:prstGeom>
                    </p:spPr>
                  </p:pic>
                </p:oleObj>
              </mc:Fallback>
            </mc:AlternateContent>
          </a:graphicData>
        </a:graphic>
      </p:graphicFrame>
      <p:sp>
        <p:nvSpPr>
          <p:cNvPr id="46" name="TextBox 45"/>
          <p:cNvSpPr txBox="1"/>
          <p:nvPr/>
        </p:nvSpPr>
        <p:spPr>
          <a:xfrm>
            <a:off x="343782" y="4800600"/>
            <a:ext cx="2475617" cy="369332"/>
          </a:xfrm>
          <a:prstGeom prst="rect">
            <a:avLst/>
          </a:prstGeom>
          <a:noFill/>
        </p:spPr>
        <p:txBody>
          <a:bodyPr wrap="square" rtlCol="0">
            <a:spAutoFit/>
          </a:bodyPr>
          <a:lstStyle/>
          <a:p>
            <a:r>
              <a:rPr lang="en-US" dirty="0"/>
              <a:t>I</a:t>
            </a:r>
            <a:r>
              <a:rPr lang="en-US" dirty="0" smtClean="0"/>
              <a:t>ntegrator equation</a:t>
            </a:r>
            <a:endParaRPr lang="en-US" dirty="0"/>
          </a:p>
        </p:txBody>
      </p:sp>
      <p:graphicFrame>
        <p:nvGraphicFramePr>
          <p:cNvPr id="49" name="Object 48"/>
          <p:cNvGraphicFramePr>
            <a:graphicFrameLocks noChangeAspect="1"/>
          </p:cNvGraphicFramePr>
          <p:nvPr>
            <p:extLst>
              <p:ext uri="{D42A27DB-BD31-4B8C-83A1-F6EECF244321}">
                <p14:modId xmlns:p14="http://schemas.microsoft.com/office/powerpoint/2010/main" val="978004471"/>
              </p:ext>
            </p:extLst>
          </p:nvPr>
        </p:nvGraphicFramePr>
        <p:xfrm>
          <a:off x="3590926" y="5257800"/>
          <a:ext cx="2147888" cy="552450"/>
        </p:xfrm>
        <a:graphic>
          <a:graphicData uri="http://schemas.openxmlformats.org/presentationml/2006/ole">
            <mc:AlternateContent xmlns:mc="http://schemas.openxmlformats.org/markup-compatibility/2006">
              <mc:Choice xmlns:v="urn:schemas-microsoft-com:vml" Requires="v">
                <p:oleObj spid="_x0000_s48400" name="Equation" r:id="rId17" imgW="1777680" imgH="457200" progId="Equation.DSMT4">
                  <p:embed/>
                </p:oleObj>
              </mc:Choice>
              <mc:Fallback>
                <p:oleObj name="Equation" r:id="rId17" imgW="1777680" imgH="457200" progId="Equation.DSMT4">
                  <p:embed/>
                  <p:pic>
                    <p:nvPicPr>
                      <p:cNvPr id="0" name=""/>
                      <p:cNvPicPr/>
                      <p:nvPr/>
                    </p:nvPicPr>
                    <p:blipFill>
                      <a:blip r:embed="rId18"/>
                      <a:stretch>
                        <a:fillRect/>
                      </a:stretch>
                    </p:blipFill>
                    <p:spPr>
                      <a:xfrm>
                        <a:off x="3590926" y="5257800"/>
                        <a:ext cx="2147888" cy="552450"/>
                      </a:xfrm>
                      <a:prstGeom prst="rect">
                        <a:avLst/>
                      </a:prstGeom>
                    </p:spPr>
                  </p:pic>
                </p:oleObj>
              </mc:Fallback>
            </mc:AlternateContent>
          </a:graphicData>
        </a:graphic>
      </p:graphicFrame>
      <p:sp>
        <p:nvSpPr>
          <p:cNvPr id="30" name="TextBox 29"/>
          <p:cNvSpPr txBox="1"/>
          <p:nvPr/>
        </p:nvSpPr>
        <p:spPr>
          <a:xfrm>
            <a:off x="4652661" y="2807733"/>
            <a:ext cx="2941320" cy="369332"/>
          </a:xfrm>
          <a:prstGeom prst="rect">
            <a:avLst/>
          </a:prstGeom>
          <a:noFill/>
        </p:spPr>
        <p:txBody>
          <a:bodyPr wrap="square" rtlCol="0">
            <a:spAutoFit/>
          </a:bodyPr>
          <a:lstStyle/>
          <a:p>
            <a:r>
              <a:rPr lang="en-US" dirty="0" smtClean="0"/>
              <a:t>Or another filter function?</a:t>
            </a:r>
            <a:endParaRPr lang="en-US" dirty="0"/>
          </a:p>
        </p:txBody>
      </p:sp>
      <p:sp>
        <p:nvSpPr>
          <p:cNvPr id="32" name="TextBox 31"/>
          <p:cNvSpPr txBox="1"/>
          <p:nvPr/>
        </p:nvSpPr>
        <p:spPr>
          <a:xfrm>
            <a:off x="1860535" y="4274634"/>
            <a:ext cx="2792126" cy="307777"/>
          </a:xfrm>
          <a:prstGeom prst="rect">
            <a:avLst/>
          </a:prstGeom>
          <a:noFill/>
        </p:spPr>
        <p:txBody>
          <a:bodyPr wrap="square" rtlCol="0">
            <a:spAutoFit/>
          </a:bodyPr>
          <a:lstStyle/>
          <a:p>
            <a:r>
              <a:rPr lang="en-US" sz="1400" dirty="0" smtClean="0"/>
              <a:t>[A</a:t>
            </a:r>
            <a:r>
              <a:rPr lang="en-US" sz="1400" baseline="30000" dirty="0" smtClean="0"/>
              <a:t>2</a:t>
            </a:r>
            <a:r>
              <a:rPr lang="en-US" sz="1400" dirty="0" smtClean="0"/>
              <a:t>]: voltage as V</a:t>
            </a:r>
            <a:r>
              <a:rPr lang="en-US" sz="1400" baseline="-25000" dirty="0" smtClean="0"/>
              <a:t>p-p</a:t>
            </a:r>
            <a:endParaRPr lang="en-US" sz="1400" baseline="-25000" dirty="0"/>
          </a:p>
        </p:txBody>
      </p:sp>
      <p:graphicFrame>
        <p:nvGraphicFramePr>
          <p:cNvPr id="2" name="Object 1"/>
          <p:cNvGraphicFramePr>
            <a:graphicFrameLocks noChangeAspect="1"/>
          </p:cNvGraphicFramePr>
          <p:nvPr>
            <p:extLst>
              <p:ext uri="{D42A27DB-BD31-4B8C-83A1-F6EECF244321}">
                <p14:modId xmlns:p14="http://schemas.microsoft.com/office/powerpoint/2010/main" val="2298987794"/>
              </p:ext>
            </p:extLst>
          </p:nvPr>
        </p:nvGraphicFramePr>
        <p:xfrm>
          <a:off x="1860534" y="5257799"/>
          <a:ext cx="806465" cy="511795"/>
        </p:xfrm>
        <a:graphic>
          <a:graphicData uri="http://schemas.openxmlformats.org/presentationml/2006/ole">
            <mc:AlternateContent xmlns:mc="http://schemas.openxmlformats.org/markup-compatibility/2006">
              <mc:Choice xmlns:v="urn:schemas-microsoft-com:vml" Requires="v">
                <p:oleObj spid="_x0000_s48401" name="Equation" r:id="rId19" imgW="660240" imgH="419040" progId="Equation.DSMT4">
                  <p:embed/>
                </p:oleObj>
              </mc:Choice>
              <mc:Fallback>
                <p:oleObj name="Equation" r:id="rId19" imgW="660240" imgH="419040" progId="Equation.DSMT4">
                  <p:embed/>
                  <p:pic>
                    <p:nvPicPr>
                      <p:cNvPr id="0" name=""/>
                      <p:cNvPicPr/>
                      <p:nvPr/>
                    </p:nvPicPr>
                    <p:blipFill>
                      <a:blip r:embed="rId20"/>
                      <a:stretch>
                        <a:fillRect/>
                      </a:stretch>
                    </p:blipFill>
                    <p:spPr>
                      <a:xfrm>
                        <a:off x="1860534" y="5257799"/>
                        <a:ext cx="806465" cy="511795"/>
                      </a:xfrm>
                      <a:prstGeom prst="rect">
                        <a:avLst/>
                      </a:prstGeom>
                    </p:spPr>
                  </p:pic>
                </p:oleObj>
              </mc:Fallback>
            </mc:AlternateContent>
          </a:graphicData>
        </a:graphic>
      </p:graphicFrame>
      <p:sp>
        <p:nvSpPr>
          <p:cNvPr id="33" name="TextBox 32"/>
          <p:cNvSpPr txBox="1"/>
          <p:nvPr/>
        </p:nvSpPr>
        <p:spPr>
          <a:xfrm>
            <a:off x="371660" y="6096000"/>
            <a:ext cx="1724723" cy="369332"/>
          </a:xfrm>
          <a:prstGeom prst="rect">
            <a:avLst/>
          </a:prstGeom>
          <a:noFill/>
        </p:spPr>
        <p:txBody>
          <a:bodyPr wrap="square" rtlCol="0">
            <a:spAutoFit/>
          </a:bodyPr>
          <a:lstStyle/>
          <a:p>
            <a:r>
              <a:rPr lang="en-US" dirty="0" smtClean="0"/>
              <a:t>PLL equation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8059414"/>
              </p:ext>
            </p:extLst>
          </p:nvPr>
        </p:nvGraphicFramePr>
        <p:xfrm>
          <a:off x="2382838" y="6253163"/>
          <a:ext cx="1687512" cy="522287"/>
        </p:xfrm>
        <a:graphic>
          <a:graphicData uri="http://schemas.openxmlformats.org/presentationml/2006/ole">
            <mc:AlternateContent xmlns:mc="http://schemas.openxmlformats.org/markup-compatibility/2006">
              <mc:Choice xmlns:v="urn:schemas-microsoft-com:vml" Requires="v">
                <p:oleObj spid="_x0000_s48402" name="Equation" r:id="rId21" imgW="1396800" imgH="431640" progId="Equation.DSMT4">
                  <p:embed/>
                </p:oleObj>
              </mc:Choice>
              <mc:Fallback>
                <p:oleObj name="Equation" r:id="rId21" imgW="1396800" imgH="431640" progId="Equation.DSMT4">
                  <p:embed/>
                  <p:pic>
                    <p:nvPicPr>
                      <p:cNvPr id="0" name=""/>
                      <p:cNvPicPr>
                        <a:picLocks noChangeAspect="1" noChangeArrowheads="1"/>
                      </p:cNvPicPr>
                      <p:nvPr/>
                    </p:nvPicPr>
                    <p:blipFill>
                      <a:blip r:embed="rId22"/>
                      <a:srcRect/>
                      <a:stretch>
                        <a:fillRect/>
                      </a:stretch>
                    </p:blipFill>
                    <p:spPr bwMode="auto">
                      <a:xfrm>
                        <a:off x="2382838" y="6253163"/>
                        <a:ext cx="1687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5571373"/>
              </p:ext>
            </p:extLst>
          </p:nvPr>
        </p:nvGraphicFramePr>
        <p:xfrm>
          <a:off x="4883150" y="6324600"/>
          <a:ext cx="749300" cy="419100"/>
        </p:xfrm>
        <a:graphic>
          <a:graphicData uri="http://schemas.openxmlformats.org/presentationml/2006/ole">
            <mc:AlternateContent xmlns:mc="http://schemas.openxmlformats.org/markup-compatibility/2006">
              <mc:Choice xmlns:v="urn:schemas-microsoft-com:vml" Requires="v">
                <p:oleObj spid="_x0000_s48403" name="Equation" r:id="rId23" imgW="749160" imgH="419040" progId="Equation.DSMT4">
                  <p:embed/>
                </p:oleObj>
              </mc:Choice>
              <mc:Fallback>
                <p:oleObj name="Equation" r:id="rId23" imgW="749160" imgH="419040" progId="Equation.DSMT4">
                  <p:embed/>
                  <p:pic>
                    <p:nvPicPr>
                      <p:cNvPr id="0" name=""/>
                      <p:cNvPicPr/>
                      <p:nvPr/>
                    </p:nvPicPr>
                    <p:blipFill>
                      <a:blip r:embed="rId24"/>
                      <a:stretch>
                        <a:fillRect/>
                      </a:stretch>
                    </p:blipFill>
                    <p:spPr>
                      <a:xfrm>
                        <a:off x="4883150" y="6324600"/>
                        <a:ext cx="749300" cy="419100"/>
                      </a:xfrm>
                      <a:prstGeom prst="rect">
                        <a:avLst/>
                      </a:prstGeom>
                    </p:spPr>
                  </p:pic>
                </p:oleObj>
              </mc:Fallback>
            </mc:AlternateContent>
          </a:graphicData>
        </a:graphic>
      </p:graphicFrame>
    </p:spTree>
    <p:extLst>
      <p:ext uri="{BB962C8B-B14F-4D97-AF65-F5344CB8AC3E}">
        <p14:creationId xmlns:p14="http://schemas.microsoft.com/office/powerpoint/2010/main" val="3700440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694725"/>
            <a:ext cx="3886200" cy="369332"/>
          </a:xfrm>
          <a:prstGeom prst="rect">
            <a:avLst/>
          </a:prstGeom>
          <a:noFill/>
        </p:spPr>
        <p:txBody>
          <a:bodyPr wrap="square" rtlCol="0">
            <a:spAutoFit/>
          </a:bodyPr>
          <a:lstStyle/>
          <a:p>
            <a:pPr marL="285750" indent="-285750">
              <a:buFont typeface="Wingdings" pitchFamily="2" charset="2"/>
              <a:buChar char="Ø"/>
            </a:pPr>
            <a:r>
              <a:rPr lang="en-US" dirty="0" smtClean="0"/>
              <a:t>Does solution                exist?</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813638241"/>
              </p:ext>
            </p:extLst>
          </p:nvPr>
        </p:nvGraphicFramePr>
        <p:xfrm>
          <a:off x="914400" y="3267216"/>
          <a:ext cx="1579561" cy="489337"/>
        </p:xfrm>
        <a:graphic>
          <a:graphicData uri="http://schemas.openxmlformats.org/presentationml/2006/ole">
            <mc:AlternateContent xmlns:mc="http://schemas.openxmlformats.org/markup-compatibility/2006">
              <mc:Choice xmlns:v="urn:schemas-microsoft-com:vml" Requires="v">
                <p:oleObj spid="_x0000_s28469" name="Equation" r:id="rId3" imgW="1396800" imgH="431640" progId="Equation.DSMT4">
                  <p:embed/>
                </p:oleObj>
              </mc:Choice>
              <mc:Fallback>
                <p:oleObj name="Equation" r:id="rId3" imgW="1396800" imgH="431640" progId="Equation.DSMT4">
                  <p:embed/>
                  <p:pic>
                    <p:nvPicPr>
                      <p:cNvPr id="0" name=""/>
                      <p:cNvPicPr>
                        <a:picLocks noChangeAspect="1" noChangeArrowheads="1"/>
                      </p:cNvPicPr>
                      <p:nvPr/>
                    </p:nvPicPr>
                    <p:blipFill>
                      <a:blip r:embed="rId4"/>
                      <a:srcRect/>
                      <a:stretch>
                        <a:fillRect/>
                      </a:stretch>
                    </p:blipFill>
                    <p:spPr bwMode="auto">
                      <a:xfrm>
                        <a:off x="914400" y="3267216"/>
                        <a:ext cx="1579561" cy="48933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38810703"/>
              </p:ext>
            </p:extLst>
          </p:nvPr>
        </p:nvGraphicFramePr>
        <p:xfrm>
          <a:off x="1524000" y="890032"/>
          <a:ext cx="1244600" cy="393700"/>
        </p:xfrm>
        <a:graphic>
          <a:graphicData uri="http://schemas.openxmlformats.org/presentationml/2006/ole">
            <mc:AlternateContent xmlns:mc="http://schemas.openxmlformats.org/markup-compatibility/2006">
              <mc:Choice xmlns:v="urn:schemas-microsoft-com:vml" Requires="v">
                <p:oleObj spid="_x0000_s28470" name="Equation" r:id="rId5" imgW="1244520" imgH="393480" progId="Equation.DSMT4">
                  <p:embed/>
                </p:oleObj>
              </mc:Choice>
              <mc:Fallback>
                <p:oleObj name="Equation" r:id="rId5" imgW="12445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890032"/>
                        <a:ext cx="124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81000" y="228600"/>
            <a:ext cx="2286000" cy="369332"/>
          </a:xfrm>
          <a:prstGeom prst="rect">
            <a:avLst/>
          </a:prstGeom>
          <a:noFill/>
        </p:spPr>
        <p:txBody>
          <a:bodyPr wrap="square" rtlCol="0">
            <a:spAutoFit/>
          </a:bodyPr>
          <a:lstStyle/>
          <a:p>
            <a:r>
              <a:rPr lang="en-US" dirty="0" smtClean="0"/>
              <a:t>Chaos generator</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49630107"/>
              </p:ext>
            </p:extLst>
          </p:nvPr>
        </p:nvGraphicFramePr>
        <p:xfrm>
          <a:off x="3511550" y="857766"/>
          <a:ext cx="1663700" cy="482600"/>
        </p:xfrm>
        <a:graphic>
          <a:graphicData uri="http://schemas.openxmlformats.org/presentationml/2006/ole">
            <mc:AlternateContent xmlns:mc="http://schemas.openxmlformats.org/markup-compatibility/2006">
              <mc:Choice xmlns:v="urn:schemas-microsoft-com:vml" Requires="v">
                <p:oleObj spid="_x0000_s28471" name="Equation" r:id="rId7" imgW="1663560" imgH="482400" progId="Equation.DSMT4">
                  <p:embed/>
                </p:oleObj>
              </mc:Choice>
              <mc:Fallback>
                <p:oleObj name="Equation" r:id="rId7" imgW="1663560" imgH="482400" progId="Equation.DSMT4">
                  <p:embed/>
                  <p:pic>
                    <p:nvPicPr>
                      <p:cNvPr id="0" name=""/>
                      <p:cNvPicPr>
                        <a:picLocks noChangeAspect="1" noChangeArrowheads="1"/>
                      </p:cNvPicPr>
                      <p:nvPr/>
                    </p:nvPicPr>
                    <p:blipFill>
                      <a:blip r:embed="rId8"/>
                      <a:srcRect/>
                      <a:stretch>
                        <a:fillRect/>
                      </a:stretch>
                    </p:blipFill>
                    <p:spPr bwMode="auto">
                      <a:xfrm>
                        <a:off x="3511550" y="857766"/>
                        <a:ext cx="1663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29954174"/>
              </p:ext>
            </p:extLst>
          </p:nvPr>
        </p:nvGraphicFramePr>
        <p:xfrm>
          <a:off x="2400300" y="1752600"/>
          <a:ext cx="1714500" cy="482600"/>
        </p:xfrm>
        <a:graphic>
          <a:graphicData uri="http://schemas.openxmlformats.org/presentationml/2006/ole">
            <mc:AlternateContent xmlns:mc="http://schemas.openxmlformats.org/markup-compatibility/2006">
              <mc:Choice xmlns:v="urn:schemas-microsoft-com:vml" Requires="v">
                <p:oleObj spid="_x0000_s28472" name="Equation" r:id="rId9" imgW="1714320" imgH="482400" progId="Equation.DSMT4">
                  <p:embed/>
                </p:oleObj>
              </mc:Choice>
              <mc:Fallback>
                <p:oleObj name="Equation" r:id="rId9" imgW="1714320" imgH="482400" progId="Equation.DSMT4">
                  <p:embed/>
                  <p:pic>
                    <p:nvPicPr>
                      <p:cNvPr id="0" name=""/>
                      <p:cNvPicPr>
                        <a:picLocks noChangeAspect="1" noChangeArrowheads="1"/>
                      </p:cNvPicPr>
                      <p:nvPr/>
                    </p:nvPicPr>
                    <p:blipFill>
                      <a:blip r:embed="rId10"/>
                      <a:srcRect/>
                      <a:stretch>
                        <a:fillRect/>
                      </a:stretch>
                    </p:blipFill>
                    <p:spPr bwMode="auto">
                      <a:xfrm>
                        <a:off x="2400300" y="1752600"/>
                        <a:ext cx="1714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23788559"/>
              </p:ext>
            </p:extLst>
          </p:nvPr>
        </p:nvGraphicFramePr>
        <p:xfrm>
          <a:off x="4800600" y="1750740"/>
          <a:ext cx="749300" cy="419100"/>
        </p:xfrm>
        <a:graphic>
          <a:graphicData uri="http://schemas.openxmlformats.org/presentationml/2006/ole">
            <mc:AlternateContent xmlns:mc="http://schemas.openxmlformats.org/markup-compatibility/2006">
              <mc:Choice xmlns:v="urn:schemas-microsoft-com:vml" Requires="v">
                <p:oleObj spid="_x0000_s28473" name="Equation" r:id="rId11" imgW="749160" imgH="419040" progId="Equation.DSMT4">
                  <p:embed/>
                </p:oleObj>
              </mc:Choice>
              <mc:Fallback>
                <p:oleObj name="Equation" r:id="rId11" imgW="749160" imgH="419040" progId="Equation.DSMT4">
                  <p:embed/>
                  <p:pic>
                    <p:nvPicPr>
                      <p:cNvPr id="0" name=""/>
                      <p:cNvPicPr/>
                      <p:nvPr/>
                    </p:nvPicPr>
                    <p:blipFill>
                      <a:blip r:embed="rId12"/>
                      <a:stretch>
                        <a:fillRect/>
                      </a:stretch>
                    </p:blipFill>
                    <p:spPr>
                      <a:xfrm>
                        <a:off x="4800600" y="1750740"/>
                        <a:ext cx="749300" cy="419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2477522"/>
              </p:ext>
            </p:extLst>
          </p:nvPr>
        </p:nvGraphicFramePr>
        <p:xfrm>
          <a:off x="2102004" y="2698259"/>
          <a:ext cx="707174" cy="373231"/>
        </p:xfrm>
        <a:graphic>
          <a:graphicData uri="http://schemas.openxmlformats.org/presentationml/2006/ole">
            <mc:AlternateContent xmlns:mc="http://schemas.openxmlformats.org/markup-compatibility/2006">
              <mc:Choice xmlns:v="urn:schemas-microsoft-com:vml" Requires="v">
                <p:oleObj spid="_x0000_s28474" name="Equation" r:id="rId13" imgW="457200" imgH="241200" progId="Equation.DSMT4">
                  <p:embed/>
                </p:oleObj>
              </mc:Choice>
              <mc:Fallback>
                <p:oleObj name="Equation" r:id="rId13" imgW="457200" imgH="241200" progId="Equation.DSMT4">
                  <p:embed/>
                  <p:pic>
                    <p:nvPicPr>
                      <p:cNvPr id="0" name=""/>
                      <p:cNvPicPr/>
                      <p:nvPr/>
                    </p:nvPicPr>
                    <p:blipFill>
                      <a:blip r:embed="rId14"/>
                      <a:stretch>
                        <a:fillRect/>
                      </a:stretch>
                    </p:blipFill>
                    <p:spPr>
                      <a:xfrm>
                        <a:off x="2102004" y="2698259"/>
                        <a:ext cx="707174" cy="37323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92841518"/>
              </p:ext>
            </p:extLst>
          </p:nvPr>
        </p:nvGraphicFramePr>
        <p:xfrm>
          <a:off x="990600" y="3810000"/>
          <a:ext cx="1905000" cy="536222"/>
        </p:xfrm>
        <a:graphic>
          <a:graphicData uri="http://schemas.openxmlformats.org/presentationml/2006/ole">
            <mc:AlternateContent xmlns:mc="http://schemas.openxmlformats.org/markup-compatibility/2006">
              <mc:Choice xmlns:v="urn:schemas-microsoft-com:vml" Requires="v">
                <p:oleObj spid="_x0000_s28475" name="Equation" r:id="rId15" imgW="1714320" imgH="482400" progId="Equation.DSMT4">
                  <p:embed/>
                </p:oleObj>
              </mc:Choice>
              <mc:Fallback>
                <p:oleObj name="Equation" r:id="rId15" imgW="1714320" imgH="482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3810000"/>
                        <a:ext cx="1905000" cy="536222"/>
                      </a:xfrm>
                      <a:prstGeom prst="rect">
                        <a:avLst/>
                      </a:prstGeom>
                      <a:noFill/>
                      <a:ln>
                        <a:noFill/>
                      </a:ln>
                    </p:spPr>
                  </p:pic>
                </p:oleObj>
              </mc:Fallback>
            </mc:AlternateContent>
          </a:graphicData>
        </a:graphic>
      </p:graphicFrame>
      <p:sp>
        <p:nvSpPr>
          <p:cNvPr id="11" name="TextBox 10"/>
          <p:cNvSpPr txBox="1"/>
          <p:nvPr/>
        </p:nvSpPr>
        <p:spPr>
          <a:xfrm>
            <a:off x="228600" y="906966"/>
            <a:ext cx="1066800" cy="338554"/>
          </a:xfrm>
          <a:prstGeom prst="rect">
            <a:avLst/>
          </a:prstGeom>
          <a:noFill/>
        </p:spPr>
        <p:txBody>
          <a:bodyPr wrap="square" rtlCol="0">
            <a:spAutoFit/>
          </a:bodyPr>
          <a:lstStyle/>
          <a:p>
            <a:r>
              <a:rPr lang="en-US" sz="1600" dirty="0" smtClean="0"/>
              <a:t>Equations:</a:t>
            </a:r>
            <a:endParaRPr lang="en-US" sz="1600" dirty="0"/>
          </a:p>
        </p:txBody>
      </p:sp>
      <p:sp>
        <p:nvSpPr>
          <p:cNvPr id="12" name="Left Brace 11"/>
          <p:cNvSpPr/>
          <p:nvPr/>
        </p:nvSpPr>
        <p:spPr>
          <a:xfrm rot="16200000">
            <a:off x="2971800" y="674132"/>
            <a:ext cx="304800" cy="152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191000" y="3464166"/>
            <a:ext cx="4343400" cy="584775"/>
          </a:xfrm>
          <a:prstGeom prst="rect">
            <a:avLst/>
          </a:prstGeom>
          <a:noFill/>
        </p:spPr>
        <p:txBody>
          <a:bodyPr wrap="square" rtlCol="0">
            <a:spAutoFit/>
          </a:bodyPr>
          <a:lstStyle/>
          <a:p>
            <a:r>
              <a:rPr lang="en-US" sz="1600" dirty="0" smtClean="0"/>
              <a:t>In general case, </a:t>
            </a:r>
            <a:r>
              <a:rPr lang="en-US" sz="1600" i="1" dirty="0" smtClean="0">
                <a:latin typeface="Symbol" pitchFamily="18" charset="2"/>
              </a:rPr>
              <a:t>b</a:t>
            </a:r>
            <a:r>
              <a:rPr lang="en-US" sz="1600" baseline="-25000" dirty="0" smtClean="0"/>
              <a:t>c</a:t>
            </a:r>
            <a:r>
              <a:rPr lang="en-US" sz="1600" dirty="0" smtClean="0"/>
              <a:t> and </a:t>
            </a:r>
            <a:r>
              <a:rPr lang="en-US" sz="1600" i="1" dirty="0" smtClean="0">
                <a:latin typeface="Symbol" pitchFamily="18" charset="2"/>
              </a:rPr>
              <a:t>b</a:t>
            </a:r>
            <a:r>
              <a:rPr lang="en-US" sz="1600" baseline="-25000" dirty="0" smtClean="0"/>
              <a:t>p</a:t>
            </a:r>
            <a:r>
              <a:rPr lang="en-US" sz="1600" dirty="0" smtClean="0"/>
              <a:t> could be assumed to be different by some scaling factor </a:t>
            </a:r>
            <a:r>
              <a:rPr lang="en-US" sz="1600" i="1" dirty="0" smtClean="0">
                <a:latin typeface="Symbol" pitchFamily="18" charset="2"/>
              </a:rPr>
              <a:t>b</a:t>
            </a:r>
            <a:r>
              <a:rPr lang="en-US" sz="1600" baseline="-25000" dirty="0" smtClean="0"/>
              <a:t>c</a:t>
            </a:r>
            <a:r>
              <a:rPr lang="en-US" sz="1600" dirty="0" smtClean="0"/>
              <a:t>/</a:t>
            </a:r>
            <a:r>
              <a:rPr lang="en-US" sz="1600" i="1" dirty="0" smtClean="0">
                <a:latin typeface="Symbol" pitchFamily="18" charset="2"/>
              </a:rPr>
              <a:t>b</a:t>
            </a:r>
            <a:r>
              <a:rPr lang="en-US" sz="1600" baseline="-25000" dirty="0" smtClean="0"/>
              <a:t>p</a:t>
            </a:r>
            <a:r>
              <a:rPr lang="en-US" sz="1600" dirty="0"/>
              <a:t> </a:t>
            </a:r>
            <a:r>
              <a:rPr lang="en-US" sz="1600" dirty="0" smtClean="0"/>
              <a:t>= n</a:t>
            </a:r>
            <a:endParaRPr lang="en-US" sz="1600" dirty="0"/>
          </a:p>
        </p:txBody>
      </p:sp>
      <p:sp>
        <p:nvSpPr>
          <p:cNvPr id="14" name="TextBox 13"/>
          <p:cNvSpPr txBox="1"/>
          <p:nvPr/>
        </p:nvSpPr>
        <p:spPr>
          <a:xfrm>
            <a:off x="685800" y="4800600"/>
            <a:ext cx="2514600" cy="338554"/>
          </a:xfrm>
          <a:prstGeom prst="rect">
            <a:avLst/>
          </a:prstGeom>
          <a:noFill/>
        </p:spPr>
        <p:txBody>
          <a:bodyPr wrap="square" rtlCol="0">
            <a:spAutoFit/>
          </a:bodyPr>
          <a:lstStyle/>
          <a:p>
            <a:r>
              <a:rPr lang="en-US" sz="1600" dirty="0" smtClean="0"/>
              <a:t>Static = time evolution ?!</a:t>
            </a:r>
            <a:endParaRPr lang="en-US" sz="1600" dirty="0"/>
          </a:p>
        </p:txBody>
      </p:sp>
    </p:spTree>
    <p:extLst>
      <p:ext uri="{BB962C8B-B14F-4D97-AF65-F5344CB8AC3E}">
        <p14:creationId xmlns:p14="http://schemas.microsoft.com/office/powerpoint/2010/main" val="2440374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5715000" cy="4114800"/>
          </a:xfrm>
        </p:spPr>
        <p:txBody>
          <a:bodyPr>
            <a:normAutofit fontScale="92500" lnSpcReduction="10000"/>
          </a:bodyPr>
          <a:lstStyle/>
          <a:p>
            <a:r>
              <a:rPr lang="en-US" sz="2400" dirty="0" smtClean="0"/>
              <a:t>Modern communication:</a:t>
            </a:r>
            <a:r>
              <a:rPr lang="en-US" sz="2400" dirty="0"/>
              <a:t> </a:t>
            </a:r>
            <a:r>
              <a:rPr lang="en-US" sz="1900" dirty="0"/>
              <a:t>cell-phones, Wi-Fi, GPS, radar, satellite TV, etc</a:t>
            </a:r>
            <a:r>
              <a:rPr lang="en-US" sz="1900" dirty="0" smtClean="0"/>
              <a:t>…</a:t>
            </a:r>
            <a:endParaRPr lang="en-US" sz="2200" dirty="0" smtClean="0"/>
          </a:p>
          <a:p>
            <a:endParaRPr lang="en-US" sz="2400" dirty="0" smtClean="0"/>
          </a:p>
          <a:p>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a:p>
            <a:r>
              <a:rPr lang="en-US" sz="2400" dirty="0" smtClean="0"/>
              <a:t>Advantages of chaotic microwave signal:</a:t>
            </a:r>
          </a:p>
          <a:p>
            <a:pPr lvl="1">
              <a:lnSpc>
                <a:spcPct val="140000"/>
              </a:lnSpc>
            </a:pPr>
            <a:r>
              <a:rPr lang="en-US" sz="1700" dirty="0"/>
              <a:t>Wider bandwidth and better ambiguity diagram </a:t>
            </a:r>
          </a:p>
          <a:p>
            <a:pPr lvl="1">
              <a:lnSpc>
                <a:spcPct val="140000"/>
              </a:lnSpc>
            </a:pPr>
            <a:r>
              <a:rPr lang="en-US" sz="1700" dirty="0"/>
              <a:t>Reduced interference with existing channels</a:t>
            </a:r>
          </a:p>
          <a:p>
            <a:pPr lvl="1">
              <a:lnSpc>
                <a:spcPct val="140000"/>
              </a:lnSpc>
            </a:pPr>
            <a:r>
              <a:rPr lang="en-US" sz="1700" dirty="0" smtClean="0"/>
              <a:t>Less </a:t>
            </a:r>
            <a:r>
              <a:rPr lang="en-US" sz="1700" dirty="0"/>
              <a:t>susceptible to noise or jamming</a:t>
            </a:r>
          </a:p>
          <a:p>
            <a:pPr marL="0" indent="0">
              <a:buNone/>
            </a:pP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6610"/>
          <a:stretch/>
        </p:blipFill>
        <p:spPr bwMode="auto">
          <a:xfrm>
            <a:off x="6172200" y="1752600"/>
            <a:ext cx="28194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53200" y="3276601"/>
            <a:ext cx="2286000" cy="307777"/>
          </a:xfrm>
          <a:prstGeom prst="rect">
            <a:avLst/>
          </a:prstGeom>
          <a:noFill/>
        </p:spPr>
        <p:txBody>
          <a:bodyPr wrap="square" rtlCol="0">
            <a:spAutoFit/>
          </a:bodyPr>
          <a:lstStyle/>
          <a:p>
            <a:r>
              <a:rPr lang="en-US" sz="1400" b="1" dirty="0" smtClean="0"/>
              <a:t>G</a:t>
            </a:r>
            <a:r>
              <a:rPr lang="en-US" sz="1400" dirty="0" smtClean="0"/>
              <a:t>lobal </a:t>
            </a:r>
            <a:r>
              <a:rPr lang="en-US" sz="1400" b="1" dirty="0" smtClean="0"/>
              <a:t>P</a:t>
            </a:r>
            <a:r>
              <a:rPr lang="en-US" sz="1400" dirty="0" smtClean="0"/>
              <a:t>ositioning </a:t>
            </a:r>
            <a:r>
              <a:rPr lang="en-US" sz="1400" b="1" dirty="0" smtClean="0"/>
              <a:t>S</a:t>
            </a:r>
            <a:r>
              <a:rPr lang="en-US" sz="1400" dirty="0" smtClean="0"/>
              <a:t>ystem</a:t>
            </a:r>
            <a:endParaRPr lang="en-US" sz="1400" dirty="0"/>
          </a:p>
        </p:txBody>
      </p:sp>
      <p:sp>
        <p:nvSpPr>
          <p:cNvPr id="7" name="Rectangle 6"/>
          <p:cNvSpPr/>
          <p:nvPr/>
        </p:nvSpPr>
        <p:spPr>
          <a:xfrm>
            <a:off x="5638800" y="3565329"/>
            <a:ext cx="4038600" cy="261610"/>
          </a:xfrm>
          <a:prstGeom prst="rect">
            <a:avLst/>
          </a:prstGeom>
        </p:spPr>
        <p:txBody>
          <a:bodyPr wrap="square">
            <a:spAutoFit/>
          </a:bodyPr>
          <a:lstStyle/>
          <a:p>
            <a:r>
              <a:rPr lang="en-US" sz="1050" i="1" dirty="0"/>
              <a:t>http://www.colorado.edu/geography/gcraft/notes/gps/gps_f.html</a:t>
            </a:r>
          </a:p>
        </p:txBody>
      </p:sp>
      <p:sp>
        <p:nvSpPr>
          <p:cNvPr id="9" name="Rectangle 8"/>
          <p:cNvSpPr>
            <a:spLocks noChangeAspect="1"/>
          </p:cNvSpPr>
          <p:nvPr/>
        </p:nvSpPr>
        <p:spPr>
          <a:xfrm>
            <a:off x="3352800" y="76200"/>
            <a:ext cx="4572000" cy="954107"/>
          </a:xfrm>
          <a:prstGeom prst="rect">
            <a:avLst/>
          </a:prstGeom>
        </p:spPr>
        <p:txBody>
          <a:bodyPr wrap="square">
            <a:spAutoFit/>
          </a:bodyPr>
          <a:lstStyle/>
          <a:p>
            <a:pPr marL="285750" indent="-285750">
              <a:buFont typeface="Wingdings" pitchFamily="2" charset="2"/>
              <a:buChar char="§"/>
            </a:pPr>
            <a:r>
              <a:rPr lang="en-US" sz="2000" b="1" dirty="0" smtClean="0"/>
              <a:t>Deterministic chaos</a:t>
            </a:r>
            <a:endParaRPr lang="en-US" b="1" dirty="0" smtClean="0"/>
          </a:p>
          <a:p>
            <a:pPr marL="285750" indent="-285750">
              <a:buFont typeface="Wingdings" pitchFamily="2" charset="2"/>
              <a:buChar char="§"/>
            </a:pPr>
            <a:r>
              <a:rPr lang="en-US" dirty="0" smtClean="0">
                <a:solidFill>
                  <a:schemeClr val="tx1">
                    <a:alpha val="55000"/>
                  </a:schemeClr>
                </a:solidFill>
              </a:rPr>
              <a:t>Deterministic Brownian motion</a:t>
            </a:r>
          </a:p>
          <a:p>
            <a:pPr marL="285750" indent="-285750">
              <a:buFont typeface="Wingdings" pitchFamily="2" charset="2"/>
              <a:buChar char="§"/>
            </a:pPr>
            <a:r>
              <a:rPr lang="en-US" dirty="0">
                <a:solidFill>
                  <a:schemeClr val="tx1">
                    <a:alpha val="55000"/>
                  </a:schemeClr>
                </a:solidFill>
              </a:rPr>
              <a:t>Delay differential equations</a:t>
            </a:r>
          </a:p>
        </p:txBody>
      </p:sp>
      <p:sp>
        <p:nvSpPr>
          <p:cNvPr id="10" name="Rectangle 9"/>
          <p:cNvSpPr>
            <a:spLocks noChangeAspect="1"/>
          </p:cNvSpPr>
          <p:nvPr/>
        </p:nvSpPr>
        <p:spPr>
          <a:xfrm>
            <a:off x="6781800" y="13276"/>
            <a:ext cx="2590800" cy="1107996"/>
          </a:xfrm>
          <a:prstGeom prst="rect">
            <a:avLst/>
          </a:prstGeom>
        </p:spPr>
        <p:txBody>
          <a:bodyPr wrap="square">
            <a:spAutoFit/>
          </a:bodyPr>
          <a:lstStyle/>
          <a:p>
            <a:pPr marL="285750" indent="-285750">
              <a:buFont typeface="Wingdings" pitchFamily="2" charset="2"/>
              <a:buChar char="§"/>
            </a:pPr>
            <a:r>
              <a:rPr lang="en-US" sz="1600" dirty="0">
                <a:solidFill>
                  <a:schemeClr val="tx1">
                    <a:alpha val="55000"/>
                  </a:schemeClr>
                </a:solidFill>
              </a:rPr>
              <a:t>C</a:t>
            </a:r>
            <a:r>
              <a:rPr lang="en-US" sz="1600" dirty="0" smtClean="0">
                <a:solidFill>
                  <a:schemeClr val="tx1">
                    <a:alpha val="55000"/>
                  </a:schemeClr>
                </a:solidFill>
              </a:rPr>
              <a:t>haos</a:t>
            </a:r>
          </a:p>
          <a:p>
            <a:pPr marL="285750" indent="-285750">
              <a:buFont typeface="Wingdings" pitchFamily="2" charset="2"/>
              <a:buChar char="§"/>
            </a:pPr>
            <a:r>
              <a:rPr lang="en-US" sz="1600" dirty="0" smtClean="0">
                <a:solidFill>
                  <a:schemeClr val="tx1">
                    <a:alpha val="55000"/>
                  </a:schemeClr>
                </a:solidFill>
              </a:rPr>
              <a:t>Quantifying chaos</a:t>
            </a:r>
          </a:p>
          <a:p>
            <a:pPr marL="285750" indent="-285750">
              <a:buFont typeface="Wingdings" pitchFamily="2" charset="2"/>
              <a:buChar char="§"/>
            </a:pPr>
            <a:r>
              <a:rPr lang="en-US" sz="1600" dirty="0" smtClean="0">
                <a:solidFill>
                  <a:schemeClr val="tx1">
                    <a:alpha val="55000"/>
                  </a:schemeClr>
                </a:solidFill>
              </a:rPr>
              <a:t>Type of chaotic signals</a:t>
            </a:r>
          </a:p>
          <a:p>
            <a:pPr marL="285750" indent="-285750">
              <a:buFont typeface="Wingdings" pitchFamily="2" charset="2"/>
              <a:buChar char="§"/>
            </a:pPr>
            <a:r>
              <a:rPr lang="en-US" b="1" dirty="0" smtClean="0"/>
              <a:t>Microwave chaos</a:t>
            </a:r>
            <a:endParaRPr lang="en-US" sz="1600" b="1" dirty="0"/>
          </a:p>
        </p:txBody>
      </p:sp>
      <p:sp>
        <p:nvSpPr>
          <p:cNvPr id="12" name="Title 1"/>
          <p:cNvSpPr txBox="1">
            <a:spLocks noChangeAspect="1"/>
          </p:cNvSpPr>
          <p:nvPr/>
        </p:nvSpPr>
        <p:spPr>
          <a:xfrm>
            <a:off x="685800" y="194965"/>
            <a:ext cx="2438400" cy="6858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solidFill>
                  <a:schemeClr val="bg1"/>
                </a:solidFill>
                <a:latin typeface="+mn-lt"/>
              </a:rPr>
              <a:t>Introduction</a:t>
            </a:r>
            <a:r>
              <a:rPr lang="en-US" sz="3200" smtClean="0">
                <a:latin typeface="+mn-lt"/>
              </a:rPr>
              <a:t> </a:t>
            </a:r>
            <a:r>
              <a:rPr lang="en-US" sz="3200" smtClean="0">
                <a:solidFill>
                  <a:schemeClr val="bg1"/>
                </a:solidFill>
                <a:latin typeface="+mn-lt"/>
              </a:rPr>
              <a:t>:</a:t>
            </a:r>
            <a:endParaRPr lang="en-US" sz="1600" dirty="0">
              <a:solidFill>
                <a:schemeClr val="bg1"/>
              </a:solidFill>
              <a:latin typeface="+mn-lt"/>
            </a:endParaRPr>
          </a:p>
        </p:txBody>
      </p:sp>
      <p:sp>
        <p:nvSpPr>
          <p:cNvPr id="2" name="TextBox 1"/>
          <p:cNvSpPr txBox="1"/>
          <p:nvPr/>
        </p:nvSpPr>
        <p:spPr>
          <a:xfrm>
            <a:off x="1143000" y="6019800"/>
            <a:ext cx="6934200" cy="461665"/>
          </a:xfrm>
          <a:prstGeom prst="rect">
            <a:avLst/>
          </a:prstGeom>
          <a:noFill/>
        </p:spPr>
        <p:txBody>
          <a:bodyPr wrap="square" rtlCol="0">
            <a:spAutoFit/>
          </a:bodyPr>
          <a:lstStyle/>
          <a:p>
            <a:r>
              <a:rPr lang="en-US" sz="2400" dirty="0" smtClean="0">
                <a:solidFill>
                  <a:srgbClr val="FF0000"/>
                </a:solidFill>
              </a:rPr>
              <a:t>Frequency modulated chaotic microwave signal.</a:t>
            </a:r>
            <a:endParaRPr lang="en-US" sz="2400" dirty="0">
              <a:solidFill>
                <a:srgbClr val="FF0000"/>
              </a:solidFill>
            </a:endParaRPr>
          </a:p>
        </p:txBody>
      </p:sp>
    </p:spTree>
    <p:extLst>
      <p:ext uri="{BB962C8B-B14F-4D97-AF65-F5344CB8AC3E}">
        <p14:creationId xmlns:p14="http://schemas.microsoft.com/office/powerpoint/2010/main" val="2632917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3352800" y="76200"/>
            <a:ext cx="45720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Deterministic chaos</a:t>
            </a:r>
          </a:p>
          <a:p>
            <a:pPr marL="285750" indent="-285750">
              <a:buFont typeface="Wingdings" pitchFamily="2" charset="2"/>
              <a:buChar char="§"/>
            </a:pPr>
            <a:r>
              <a:rPr lang="en-US" sz="2000" b="1" dirty="0" smtClean="0"/>
              <a:t>Deterministic Brownian motion</a:t>
            </a:r>
          </a:p>
          <a:p>
            <a:pPr marL="285750" indent="-285750">
              <a:buFont typeface="Wingdings" pitchFamily="2" charset="2"/>
              <a:buChar char="§"/>
            </a:pPr>
            <a:r>
              <a:rPr lang="en-US" dirty="0">
                <a:solidFill>
                  <a:schemeClr val="tx1">
                    <a:alpha val="55000"/>
                  </a:schemeClr>
                </a:solidFill>
              </a:rPr>
              <a:t>Delay differential equations</a:t>
            </a:r>
          </a:p>
        </p:txBody>
      </p:sp>
      <p:sp>
        <p:nvSpPr>
          <p:cNvPr id="6" name="Rectangle 5"/>
          <p:cNvSpPr>
            <a:spLocks noChangeAspect="1"/>
          </p:cNvSpPr>
          <p:nvPr/>
        </p:nvSpPr>
        <p:spPr>
          <a:xfrm>
            <a:off x="7334250" y="224254"/>
            <a:ext cx="2114550" cy="861774"/>
          </a:xfrm>
          <a:prstGeom prst="rect">
            <a:avLst/>
          </a:prstGeom>
        </p:spPr>
        <p:txBody>
          <a:bodyPr wrap="square">
            <a:spAutoFit/>
          </a:bodyPr>
          <a:lstStyle/>
          <a:p>
            <a:pPr marL="285750" indent="-285750">
              <a:buFont typeface="Wingdings" pitchFamily="2" charset="2"/>
              <a:buChar char="§"/>
            </a:pPr>
            <a:r>
              <a:rPr lang="en-US" b="1" dirty="0" smtClean="0"/>
              <a:t>Definition</a:t>
            </a:r>
          </a:p>
          <a:p>
            <a:pPr marL="285750" indent="-285750">
              <a:buFont typeface="Wingdings" pitchFamily="2" charset="2"/>
              <a:buChar char="§"/>
            </a:pPr>
            <a:r>
              <a:rPr lang="en-US" sz="1600" dirty="0" smtClean="0">
                <a:solidFill>
                  <a:schemeClr val="tx1">
                    <a:alpha val="55000"/>
                  </a:schemeClr>
                </a:solidFill>
              </a:rPr>
              <a:t>Properties</a:t>
            </a:r>
          </a:p>
          <a:p>
            <a:pPr marL="285750" indent="-285750">
              <a:buFont typeface="Wingdings" pitchFamily="2" charset="2"/>
              <a:buChar char="§"/>
            </a:pPr>
            <a:r>
              <a:rPr lang="en-US" sz="1600" dirty="0" smtClean="0">
                <a:solidFill>
                  <a:schemeClr val="tx1">
                    <a:alpha val="55000"/>
                  </a:schemeClr>
                </a:solidFill>
              </a:rPr>
              <a:t>Hurst exponents</a:t>
            </a:r>
          </a:p>
        </p:txBody>
      </p:sp>
      <p:sp>
        <p:nvSpPr>
          <p:cNvPr id="7" name="TextBox 6"/>
          <p:cNvSpPr txBox="1"/>
          <p:nvPr/>
        </p:nvSpPr>
        <p:spPr>
          <a:xfrm>
            <a:off x="533400" y="1913691"/>
            <a:ext cx="3429000" cy="400110"/>
          </a:xfrm>
          <a:prstGeom prst="rect">
            <a:avLst/>
          </a:prstGeom>
          <a:noFill/>
        </p:spPr>
        <p:txBody>
          <a:bodyPr wrap="square" rtlCol="0">
            <a:spAutoFit/>
          </a:bodyPr>
          <a:lstStyle/>
          <a:p>
            <a:r>
              <a:rPr lang="en-US" sz="2000" b="1" dirty="0" smtClean="0"/>
              <a:t>Brownian motion:</a:t>
            </a:r>
            <a:endParaRPr lang="en-US" sz="2000" b="1" dirty="0"/>
          </a:p>
        </p:txBody>
      </p:sp>
      <p:sp>
        <p:nvSpPr>
          <p:cNvPr id="8" name="TextBox 7"/>
          <p:cNvSpPr txBox="1"/>
          <p:nvPr/>
        </p:nvSpPr>
        <p:spPr>
          <a:xfrm>
            <a:off x="609600" y="4264223"/>
            <a:ext cx="4267200" cy="400110"/>
          </a:xfrm>
          <a:prstGeom prst="rect">
            <a:avLst/>
          </a:prstGeom>
          <a:noFill/>
        </p:spPr>
        <p:txBody>
          <a:bodyPr wrap="square" rtlCol="0">
            <a:spAutoFit/>
          </a:bodyPr>
          <a:lstStyle/>
          <a:p>
            <a:r>
              <a:rPr lang="en-US" sz="2000" b="1" dirty="0" smtClean="0"/>
              <a:t>Deterministic  Brownian motion:</a:t>
            </a:r>
            <a:endParaRPr lang="en-US" sz="20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54423"/>
            <a:ext cx="2095500" cy="2095500"/>
          </a:xfrm>
          <a:prstGeom prst="rect">
            <a:avLst/>
          </a:prstGeom>
        </p:spPr>
      </p:pic>
      <p:sp>
        <p:nvSpPr>
          <p:cNvPr id="10" name="TextBox 9"/>
          <p:cNvSpPr txBox="1"/>
          <p:nvPr/>
        </p:nvSpPr>
        <p:spPr>
          <a:xfrm>
            <a:off x="685800" y="2440453"/>
            <a:ext cx="4800600" cy="1569660"/>
          </a:xfrm>
          <a:prstGeom prst="rect">
            <a:avLst/>
          </a:prstGeom>
          <a:noFill/>
        </p:spPr>
        <p:txBody>
          <a:bodyPr wrap="square" rtlCol="0">
            <a:spAutoFit/>
          </a:bodyPr>
          <a:lstStyle/>
          <a:p>
            <a:pPr marL="285750" indent="-285750">
              <a:buFontTx/>
              <a:buChar char="-"/>
            </a:pPr>
            <a:r>
              <a:rPr lang="en-US" sz="1600" dirty="0" smtClean="0"/>
              <a:t>A </a:t>
            </a:r>
            <a:r>
              <a:rPr lang="en-US" sz="1600" dirty="0"/>
              <a:t>random movement of microscopic particles suspended in liquids or gases resulting from the impact of molecules of the surrounding </a:t>
            </a:r>
            <a:r>
              <a:rPr lang="en-US" sz="1600" dirty="0" smtClean="0"/>
              <a:t>medium</a:t>
            </a:r>
          </a:p>
          <a:p>
            <a:pPr marL="285750" indent="-285750">
              <a:buFontTx/>
              <a:buChar char="-"/>
            </a:pPr>
            <a:endParaRPr lang="en-US" sz="1600" dirty="0" smtClean="0"/>
          </a:p>
          <a:p>
            <a:pPr marL="285750" indent="-285750">
              <a:buFontTx/>
              <a:buChar char="-"/>
            </a:pPr>
            <a:r>
              <a:rPr lang="en-US" sz="1600" dirty="0" smtClean="0"/>
              <a:t>A macroscopic manifestation of the molecular motion of the liquid</a:t>
            </a:r>
            <a:endParaRPr lang="en-US" sz="1600" dirty="0"/>
          </a:p>
        </p:txBody>
      </p:sp>
      <p:sp>
        <p:nvSpPr>
          <p:cNvPr id="11" name="TextBox 10"/>
          <p:cNvSpPr txBox="1"/>
          <p:nvPr/>
        </p:nvSpPr>
        <p:spPr>
          <a:xfrm>
            <a:off x="4876800" y="4264223"/>
            <a:ext cx="4267200" cy="276999"/>
          </a:xfrm>
          <a:prstGeom prst="rect">
            <a:avLst/>
          </a:prstGeom>
          <a:noFill/>
          <a:ln>
            <a:noFill/>
          </a:ln>
        </p:spPr>
        <p:txBody>
          <a:bodyPr wrap="square" rtlCol="0">
            <a:spAutoFit/>
          </a:bodyPr>
          <a:lstStyle/>
          <a:p>
            <a:pPr algn="ctr"/>
            <a:r>
              <a:rPr lang="en-US" sz="1200" dirty="0" smtClean="0"/>
              <a:t>Simulation of Brownian motion - </a:t>
            </a:r>
            <a:r>
              <a:rPr lang="en-US" sz="1200" i="1" dirty="0" smtClean="0"/>
              <a:t>Wikipedia</a:t>
            </a:r>
            <a:endParaRPr lang="en-US" sz="1200" i="1" dirty="0"/>
          </a:p>
        </p:txBody>
      </p:sp>
      <p:sp>
        <p:nvSpPr>
          <p:cNvPr id="12" name="Title 1"/>
          <p:cNvSpPr txBox="1">
            <a:spLocks noChangeAspect="1"/>
          </p:cNvSpPr>
          <p:nvPr/>
        </p:nvSpPr>
        <p:spPr>
          <a:xfrm>
            <a:off x="685800" y="194965"/>
            <a:ext cx="2438400" cy="6858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solidFill>
                  <a:schemeClr val="bg1"/>
                </a:solidFill>
                <a:latin typeface="+mn-lt"/>
              </a:rPr>
              <a:t>Introduction</a:t>
            </a:r>
            <a:r>
              <a:rPr lang="en-US" sz="3200" smtClean="0">
                <a:latin typeface="+mn-lt"/>
              </a:rPr>
              <a:t> </a:t>
            </a:r>
            <a:r>
              <a:rPr lang="en-US" sz="3200" smtClean="0">
                <a:solidFill>
                  <a:schemeClr val="bg1"/>
                </a:solidFill>
                <a:latin typeface="+mn-lt"/>
              </a:rPr>
              <a:t>:</a:t>
            </a:r>
            <a:endParaRPr lang="en-US" sz="1600" dirty="0">
              <a:solidFill>
                <a:schemeClr val="bg1"/>
              </a:solidFill>
              <a:latin typeface="+mn-lt"/>
            </a:endParaRPr>
          </a:p>
        </p:txBody>
      </p:sp>
      <p:sp>
        <p:nvSpPr>
          <p:cNvPr id="2" name="TextBox 1"/>
          <p:cNvSpPr txBox="1"/>
          <p:nvPr/>
        </p:nvSpPr>
        <p:spPr>
          <a:xfrm>
            <a:off x="609600" y="4797623"/>
            <a:ext cx="7696200" cy="338554"/>
          </a:xfrm>
          <a:prstGeom prst="rect">
            <a:avLst/>
          </a:prstGeom>
          <a:noFill/>
        </p:spPr>
        <p:txBody>
          <a:bodyPr wrap="square" rtlCol="0">
            <a:spAutoFit/>
          </a:bodyPr>
          <a:lstStyle/>
          <a:p>
            <a:r>
              <a:rPr lang="en-US" sz="1600" dirty="0" smtClean="0"/>
              <a:t>A Brownian motion produced from a deterministic process without the addition of noise</a:t>
            </a:r>
            <a:endParaRPr lang="en-US" sz="1600" dirty="0"/>
          </a:p>
        </p:txBody>
      </p:sp>
    </p:spTree>
    <p:extLst>
      <p:ext uri="{BB962C8B-B14F-4D97-AF65-F5344CB8AC3E}">
        <p14:creationId xmlns:p14="http://schemas.microsoft.com/office/powerpoint/2010/main" val="2918339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3352800" y="76200"/>
            <a:ext cx="45720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Deterministic chaos</a:t>
            </a:r>
          </a:p>
          <a:p>
            <a:pPr marL="285750" indent="-285750">
              <a:buFont typeface="Wingdings" pitchFamily="2" charset="2"/>
              <a:buChar char="§"/>
            </a:pPr>
            <a:r>
              <a:rPr lang="en-US" sz="2000" b="1" dirty="0" smtClean="0"/>
              <a:t>Deterministic Brownian motion</a:t>
            </a:r>
          </a:p>
          <a:p>
            <a:pPr marL="285750" indent="-285750">
              <a:buFont typeface="Wingdings" pitchFamily="2" charset="2"/>
              <a:buChar char="§"/>
            </a:pPr>
            <a:r>
              <a:rPr lang="en-US" dirty="0">
                <a:solidFill>
                  <a:schemeClr val="tx1">
                    <a:alpha val="55000"/>
                  </a:schemeClr>
                </a:solidFill>
              </a:rPr>
              <a:t>Delay differential equations</a:t>
            </a:r>
          </a:p>
        </p:txBody>
      </p:sp>
      <p:sp>
        <p:nvSpPr>
          <p:cNvPr id="6" name="Rectangle 5"/>
          <p:cNvSpPr>
            <a:spLocks noChangeAspect="1"/>
          </p:cNvSpPr>
          <p:nvPr/>
        </p:nvSpPr>
        <p:spPr>
          <a:xfrm>
            <a:off x="7315200" y="224254"/>
            <a:ext cx="1905000" cy="1107996"/>
          </a:xfrm>
          <a:prstGeom prst="rect">
            <a:avLst/>
          </a:prstGeom>
        </p:spPr>
        <p:txBody>
          <a:bodyPr wrap="square">
            <a:spAutoFit/>
          </a:bodyPr>
          <a:lstStyle/>
          <a:p>
            <a:pPr marL="285750" indent="-285750">
              <a:buFont typeface="Wingdings" pitchFamily="2" charset="2"/>
              <a:buChar char="§"/>
            </a:pPr>
            <a:r>
              <a:rPr lang="en-US" sz="1600" dirty="0" smtClean="0">
                <a:solidFill>
                  <a:schemeClr val="tx1">
                    <a:alpha val="55000"/>
                  </a:schemeClr>
                </a:solidFill>
              </a:rPr>
              <a:t>Definition</a:t>
            </a:r>
          </a:p>
          <a:p>
            <a:pPr marL="285750" indent="-285750">
              <a:buFont typeface="Wingdings" pitchFamily="2" charset="2"/>
              <a:buChar char="§"/>
            </a:pPr>
            <a:r>
              <a:rPr lang="en-US" b="1" dirty="0" smtClean="0"/>
              <a:t>Properties</a:t>
            </a:r>
            <a:endParaRPr lang="en-US" sz="1600" b="1" dirty="0" smtClean="0"/>
          </a:p>
          <a:p>
            <a:pPr marL="285750" indent="-285750">
              <a:buFont typeface="Wingdings" pitchFamily="2" charset="2"/>
              <a:buChar char="§"/>
            </a:pPr>
            <a:r>
              <a:rPr lang="en-US" sz="1600" dirty="0" smtClean="0">
                <a:solidFill>
                  <a:schemeClr val="tx1">
                    <a:alpha val="55000"/>
                  </a:schemeClr>
                </a:solidFill>
              </a:rPr>
              <a:t>Hurst exponents</a:t>
            </a:r>
          </a:p>
          <a:p>
            <a:pPr marL="285750" indent="-285750">
              <a:buFont typeface="Wingdings" pitchFamily="2" charset="2"/>
              <a:buChar char="§"/>
            </a:pPr>
            <a:endParaRPr lang="en-US" sz="1600" b="1" dirty="0" smtClean="0"/>
          </a:p>
        </p:txBody>
      </p:sp>
      <p:sp>
        <p:nvSpPr>
          <p:cNvPr id="2" name="TextBox 1"/>
          <p:cNvSpPr txBox="1"/>
          <p:nvPr/>
        </p:nvSpPr>
        <p:spPr>
          <a:xfrm>
            <a:off x="838200" y="4435733"/>
            <a:ext cx="3276600" cy="923330"/>
          </a:xfrm>
          <a:prstGeom prst="rect">
            <a:avLst/>
          </a:prstGeom>
          <a:noFill/>
        </p:spPr>
        <p:txBody>
          <a:bodyPr wrap="square" rtlCol="0">
            <a:spAutoFit/>
          </a:bodyPr>
          <a:lstStyle/>
          <a:p>
            <a:r>
              <a:rPr lang="en-US" dirty="0" smtClean="0"/>
              <a:t>Gaussia</a:t>
            </a:r>
            <a:r>
              <a:rPr lang="en-US" dirty="0"/>
              <a:t>n</a:t>
            </a:r>
            <a:r>
              <a:rPr lang="en-US" dirty="0" smtClean="0"/>
              <a:t> </a:t>
            </a:r>
            <a:r>
              <a:rPr lang="en-US" dirty="0"/>
              <a:t>d</a:t>
            </a:r>
            <a:r>
              <a:rPr lang="en-US" dirty="0" smtClean="0"/>
              <a:t>istribution of the displacement over a given time interval.</a:t>
            </a:r>
            <a:endParaRPr lang="en-US" dirty="0"/>
          </a:p>
        </p:txBody>
      </p:sp>
      <p:sp>
        <p:nvSpPr>
          <p:cNvPr id="8" name="Title 1"/>
          <p:cNvSpPr txBox="1">
            <a:spLocks noChangeAspect="1"/>
          </p:cNvSpPr>
          <p:nvPr/>
        </p:nvSpPr>
        <p:spPr>
          <a:xfrm>
            <a:off x="685800" y="194965"/>
            <a:ext cx="2438400" cy="6858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mtClean="0">
                <a:solidFill>
                  <a:schemeClr val="bg1"/>
                </a:solidFill>
                <a:latin typeface="+mn-lt"/>
              </a:rPr>
              <a:t>Introduction</a:t>
            </a:r>
            <a:r>
              <a:rPr lang="en-US" sz="3200" smtClean="0">
                <a:latin typeface="+mn-lt"/>
              </a:rPr>
              <a:t> </a:t>
            </a:r>
            <a:r>
              <a:rPr lang="en-US" sz="3200" smtClean="0">
                <a:solidFill>
                  <a:schemeClr val="bg1"/>
                </a:solidFill>
                <a:latin typeface="+mn-lt"/>
              </a:rPr>
              <a:t>:</a:t>
            </a:r>
            <a:endParaRPr lang="en-US" sz="1600" dirty="0">
              <a:solidFill>
                <a:schemeClr val="bg1"/>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448" y="1447800"/>
            <a:ext cx="5748053" cy="227362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980" t="2798" r="6117" b="9079"/>
          <a:stretch/>
        </p:blipFill>
        <p:spPr>
          <a:xfrm>
            <a:off x="5362574" y="3962400"/>
            <a:ext cx="2800351" cy="2400300"/>
          </a:xfrm>
          <a:prstGeom prst="rect">
            <a:avLst/>
          </a:prstGeom>
        </p:spPr>
      </p:pic>
      <p:sp>
        <p:nvSpPr>
          <p:cNvPr id="7" name="TextBox 6"/>
          <p:cNvSpPr txBox="1"/>
          <p:nvPr/>
        </p:nvSpPr>
        <p:spPr>
          <a:xfrm>
            <a:off x="5183088" y="6172200"/>
            <a:ext cx="261610" cy="276999"/>
          </a:xfrm>
          <a:prstGeom prst="rect">
            <a:avLst/>
          </a:prstGeom>
          <a:noFill/>
        </p:spPr>
        <p:txBody>
          <a:bodyPr wrap="none" rtlCol="0">
            <a:spAutoFit/>
          </a:bodyPr>
          <a:lstStyle/>
          <a:p>
            <a:r>
              <a:rPr lang="en-US" sz="1200" dirty="0" smtClean="0"/>
              <a:t>0</a:t>
            </a:r>
            <a:endParaRPr lang="en-US" sz="1200" dirty="0"/>
          </a:p>
        </p:txBody>
      </p:sp>
      <p:sp>
        <p:nvSpPr>
          <p:cNvPr id="9" name="TextBox 8"/>
          <p:cNvSpPr txBox="1"/>
          <p:nvPr/>
        </p:nvSpPr>
        <p:spPr>
          <a:xfrm>
            <a:off x="5106144" y="5495330"/>
            <a:ext cx="338554" cy="276999"/>
          </a:xfrm>
          <a:prstGeom prst="rect">
            <a:avLst/>
          </a:prstGeom>
          <a:noFill/>
        </p:spPr>
        <p:txBody>
          <a:bodyPr wrap="none" rtlCol="0">
            <a:spAutoFit/>
          </a:bodyPr>
          <a:lstStyle/>
          <a:p>
            <a:r>
              <a:rPr lang="en-US" sz="1200" dirty="0" smtClean="0"/>
              <a:t>40</a:t>
            </a:r>
            <a:endParaRPr lang="en-US" sz="1200" dirty="0"/>
          </a:p>
        </p:txBody>
      </p:sp>
      <p:sp>
        <p:nvSpPr>
          <p:cNvPr id="10" name="TextBox 9"/>
          <p:cNvSpPr txBox="1"/>
          <p:nvPr/>
        </p:nvSpPr>
        <p:spPr>
          <a:xfrm>
            <a:off x="5106144" y="4620399"/>
            <a:ext cx="338554" cy="276999"/>
          </a:xfrm>
          <a:prstGeom prst="rect">
            <a:avLst/>
          </a:prstGeom>
          <a:noFill/>
        </p:spPr>
        <p:txBody>
          <a:bodyPr wrap="none" rtlCol="0">
            <a:spAutoFit/>
          </a:bodyPr>
          <a:lstStyle/>
          <a:p>
            <a:r>
              <a:rPr lang="en-US" sz="1200" dirty="0" smtClean="0"/>
              <a:t>80</a:t>
            </a:r>
            <a:endParaRPr lang="en-US" sz="1200" dirty="0"/>
          </a:p>
        </p:txBody>
      </p:sp>
      <p:sp>
        <p:nvSpPr>
          <p:cNvPr id="11" name="TextBox 10"/>
          <p:cNvSpPr txBox="1"/>
          <p:nvPr/>
        </p:nvSpPr>
        <p:spPr>
          <a:xfrm>
            <a:off x="5029200" y="3972699"/>
            <a:ext cx="415498" cy="276999"/>
          </a:xfrm>
          <a:prstGeom prst="rect">
            <a:avLst/>
          </a:prstGeom>
          <a:noFill/>
        </p:spPr>
        <p:txBody>
          <a:bodyPr wrap="none" rtlCol="0">
            <a:spAutoFit/>
          </a:bodyPr>
          <a:lstStyle/>
          <a:p>
            <a:r>
              <a:rPr lang="en-US" sz="1200" dirty="0" smtClean="0"/>
              <a:t>120</a:t>
            </a:r>
            <a:endParaRPr lang="en-US" sz="1200" dirty="0"/>
          </a:p>
        </p:txBody>
      </p:sp>
      <p:sp>
        <p:nvSpPr>
          <p:cNvPr id="12" name="TextBox 11"/>
          <p:cNvSpPr txBox="1"/>
          <p:nvPr/>
        </p:nvSpPr>
        <p:spPr>
          <a:xfrm>
            <a:off x="7924800" y="6324600"/>
            <a:ext cx="261610" cy="276999"/>
          </a:xfrm>
          <a:prstGeom prst="rect">
            <a:avLst/>
          </a:prstGeom>
          <a:noFill/>
        </p:spPr>
        <p:txBody>
          <a:bodyPr wrap="none" rtlCol="0">
            <a:spAutoFit/>
          </a:bodyPr>
          <a:lstStyle/>
          <a:p>
            <a:r>
              <a:rPr lang="en-US" sz="1200" dirty="0" smtClean="0"/>
              <a:t>4</a:t>
            </a:r>
            <a:endParaRPr lang="en-US" sz="1200" dirty="0"/>
          </a:p>
        </p:txBody>
      </p:sp>
      <p:sp>
        <p:nvSpPr>
          <p:cNvPr id="13" name="TextBox 12"/>
          <p:cNvSpPr txBox="1"/>
          <p:nvPr/>
        </p:nvSpPr>
        <p:spPr>
          <a:xfrm>
            <a:off x="5257800" y="6324600"/>
            <a:ext cx="312906" cy="276999"/>
          </a:xfrm>
          <a:prstGeom prst="rect">
            <a:avLst/>
          </a:prstGeom>
          <a:noFill/>
        </p:spPr>
        <p:txBody>
          <a:bodyPr wrap="none" rtlCol="0">
            <a:spAutoFit/>
          </a:bodyPr>
          <a:lstStyle/>
          <a:p>
            <a:r>
              <a:rPr lang="en-US" sz="1200" dirty="0" smtClean="0"/>
              <a:t>-4</a:t>
            </a:r>
            <a:endParaRPr lang="en-US" sz="1200" dirty="0"/>
          </a:p>
        </p:txBody>
      </p:sp>
      <p:sp>
        <p:nvSpPr>
          <p:cNvPr id="14" name="TextBox 13"/>
          <p:cNvSpPr txBox="1"/>
          <p:nvPr/>
        </p:nvSpPr>
        <p:spPr>
          <a:xfrm>
            <a:off x="6631944" y="6324600"/>
            <a:ext cx="261610" cy="276999"/>
          </a:xfrm>
          <a:prstGeom prst="rect">
            <a:avLst/>
          </a:prstGeom>
          <a:noFill/>
        </p:spPr>
        <p:txBody>
          <a:bodyPr wrap="none" rtlCol="0">
            <a:spAutoFit/>
          </a:bodyPr>
          <a:lstStyle/>
          <a:p>
            <a:r>
              <a:rPr lang="en-US" sz="1200" dirty="0" smtClean="0"/>
              <a:t>0</a:t>
            </a:r>
            <a:endParaRPr lang="en-US" sz="1200" dirty="0"/>
          </a:p>
        </p:txBody>
      </p:sp>
      <p:sp>
        <p:nvSpPr>
          <p:cNvPr id="16" name="TextBox 15"/>
          <p:cNvSpPr txBox="1"/>
          <p:nvPr/>
        </p:nvSpPr>
        <p:spPr>
          <a:xfrm>
            <a:off x="6324600" y="6504801"/>
            <a:ext cx="914400" cy="276999"/>
          </a:xfrm>
          <a:prstGeom prst="rect">
            <a:avLst/>
          </a:prstGeom>
          <a:noFill/>
        </p:spPr>
        <p:txBody>
          <a:bodyPr wrap="square" rtlCol="0">
            <a:spAutoFit/>
          </a:bodyPr>
          <a:lstStyle/>
          <a:p>
            <a:r>
              <a:rPr lang="en-US" sz="1200" dirty="0" smtClean="0"/>
              <a:t>Bins width</a:t>
            </a:r>
            <a:endParaRPr lang="en-US" sz="1200" dirty="0"/>
          </a:p>
        </p:txBody>
      </p:sp>
      <p:sp>
        <p:nvSpPr>
          <p:cNvPr id="17" name="TextBox 16"/>
          <p:cNvSpPr txBox="1"/>
          <p:nvPr/>
        </p:nvSpPr>
        <p:spPr>
          <a:xfrm rot="16200000" flipH="1">
            <a:off x="4090600" y="5157401"/>
            <a:ext cx="1752600" cy="276999"/>
          </a:xfrm>
          <a:prstGeom prst="rect">
            <a:avLst/>
          </a:prstGeom>
          <a:noFill/>
        </p:spPr>
        <p:txBody>
          <a:bodyPr wrap="square" rtlCol="0">
            <a:spAutoFit/>
          </a:bodyPr>
          <a:lstStyle/>
          <a:p>
            <a:r>
              <a:rPr lang="en-US" sz="1200" dirty="0" smtClean="0"/>
              <a:t>Probability distribution</a:t>
            </a:r>
            <a:endParaRPr lang="en-US" sz="1200" dirty="0"/>
          </a:p>
        </p:txBody>
      </p:sp>
    </p:spTree>
    <p:extLst>
      <p:ext uri="{BB962C8B-B14F-4D97-AF65-F5344CB8AC3E}">
        <p14:creationId xmlns:p14="http://schemas.microsoft.com/office/powerpoint/2010/main" val="2460950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3048000" y="76200"/>
            <a:ext cx="4572000" cy="954107"/>
          </a:xfrm>
          <a:prstGeom prst="rect">
            <a:avLst/>
          </a:prstGeom>
        </p:spPr>
        <p:txBody>
          <a:bodyPr wrap="square">
            <a:spAutoFit/>
          </a:bodyPr>
          <a:lstStyle/>
          <a:p>
            <a:pPr marL="285750" indent="-285750">
              <a:buFont typeface="Wingdings" pitchFamily="2" charset="2"/>
              <a:buChar char="§"/>
            </a:pPr>
            <a:r>
              <a:rPr lang="en-US" dirty="0" smtClean="0">
                <a:solidFill>
                  <a:schemeClr val="tx1">
                    <a:alpha val="55000"/>
                  </a:schemeClr>
                </a:solidFill>
              </a:rPr>
              <a:t>Deterministic chaos</a:t>
            </a:r>
          </a:p>
          <a:p>
            <a:pPr marL="285750" indent="-285750">
              <a:buFont typeface="Wingdings" pitchFamily="2" charset="2"/>
              <a:buChar char="§"/>
            </a:pPr>
            <a:r>
              <a:rPr lang="en-US" sz="2000" b="1" dirty="0" smtClean="0"/>
              <a:t>Deterministic Brownian motion</a:t>
            </a:r>
          </a:p>
          <a:p>
            <a:pPr marL="285750" indent="-285750">
              <a:buFont typeface="Wingdings" pitchFamily="2" charset="2"/>
              <a:buChar char="§"/>
            </a:pPr>
            <a:r>
              <a:rPr lang="en-US" dirty="0">
                <a:solidFill>
                  <a:schemeClr val="tx1">
                    <a:alpha val="55000"/>
                  </a:schemeClr>
                </a:solidFill>
              </a:rPr>
              <a:t>Delay differential equations</a:t>
            </a:r>
          </a:p>
        </p:txBody>
      </p:sp>
      <p:sp>
        <p:nvSpPr>
          <p:cNvPr id="6" name="Rectangle 5"/>
          <p:cNvSpPr>
            <a:spLocks noChangeAspect="1"/>
          </p:cNvSpPr>
          <p:nvPr/>
        </p:nvSpPr>
        <p:spPr>
          <a:xfrm>
            <a:off x="7086600" y="152400"/>
            <a:ext cx="2133600" cy="861774"/>
          </a:xfrm>
          <a:prstGeom prst="rect">
            <a:avLst/>
          </a:prstGeom>
        </p:spPr>
        <p:txBody>
          <a:bodyPr wrap="square">
            <a:spAutoFit/>
          </a:bodyPr>
          <a:lstStyle/>
          <a:p>
            <a:pPr marL="285750" indent="-285750">
              <a:buFont typeface="Wingdings" pitchFamily="2" charset="2"/>
              <a:buChar char="§"/>
            </a:pPr>
            <a:r>
              <a:rPr lang="en-US" sz="1600" dirty="0" smtClean="0">
                <a:solidFill>
                  <a:schemeClr val="tx1">
                    <a:alpha val="55000"/>
                  </a:schemeClr>
                </a:solidFill>
              </a:rPr>
              <a:t>Definition</a:t>
            </a:r>
          </a:p>
          <a:p>
            <a:pPr marL="285750" indent="-285750">
              <a:buFont typeface="Wingdings" pitchFamily="2" charset="2"/>
              <a:buChar char="§"/>
            </a:pPr>
            <a:r>
              <a:rPr lang="en-US" sz="1600" dirty="0" smtClean="0">
                <a:solidFill>
                  <a:schemeClr val="tx1">
                    <a:alpha val="55000"/>
                  </a:schemeClr>
                </a:solidFill>
              </a:rPr>
              <a:t>Properties</a:t>
            </a:r>
          </a:p>
          <a:p>
            <a:pPr marL="285750" indent="-285750">
              <a:buFont typeface="Wingdings" pitchFamily="2" charset="2"/>
              <a:buChar char="§"/>
            </a:pPr>
            <a:r>
              <a:rPr lang="en-US" b="1" dirty="0" smtClean="0"/>
              <a:t>Hurst exponents</a:t>
            </a:r>
          </a:p>
        </p:txBody>
      </p:sp>
      <p:sp>
        <p:nvSpPr>
          <p:cNvPr id="8" name="Title 1"/>
          <p:cNvSpPr txBox="1">
            <a:spLocks noChangeAspect="1"/>
          </p:cNvSpPr>
          <p:nvPr/>
        </p:nvSpPr>
        <p:spPr>
          <a:xfrm>
            <a:off x="533400" y="194965"/>
            <a:ext cx="2438400" cy="6858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mn-lt"/>
              </a:rPr>
              <a:t>Introduction</a:t>
            </a:r>
            <a:r>
              <a:rPr lang="en-US" sz="3200" dirty="0" smtClean="0">
                <a:latin typeface="+mn-lt"/>
              </a:rPr>
              <a:t> </a:t>
            </a:r>
            <a:r>
              <a:rPr lang="en-US" sz="3200" dirty="0" smtClean="0">
                <a:solidFill>
                  <a:schemeClr val="bg1"/>
                </a:solidFill>
                <a:latin typeface="+mn-lt"/>
              </a:rPr>
              <a:t>:</a:t>
            </a:r>
            <a:endParaRPr lang="en-US" sz="1600" dirty="0">
              <a:solidFill>
                <a:schemeClr val="bg1"/>
              </a:solidFill>
              <a:latin typeface="+mn-lt"/>
            </a:endParaRPr>
          </a:p>
        </p:txBody>
      </p:sp>
      <p:sp>
        <p:nvSpPr>
          <p:cNvPr id="4" name="TextBox 3"/>
          <p:cNvSpPr txBox="1"/>
          <p:nvPr/>
        </p:nvSpPr>
        <p:spPr>
          <a:xfrm>
            <a:off x="838200" y="4572000"/>
            <a:ext cx="4343400" cy="1289071"/>
          </a:xfrm>
          <a:prstGeom prst="rect">
            <a:avLst/>
          </a:prstGeom>
          <a:noFill/>
        </p:spPr>
        <p:txBody>
          <a:bodyPr wrap="square" rtlCol="0">
            <a:spAutoFit/>
          </a:bodyPr>
          <a:lstStyle/>
          <a:p>
            <a:pPr>
              <a:lnSpc>
                <a:spcPct val="150000"/>
              </a:lnSpc>
            </a:pPr>
            <a:r>
              <a:rPr lang="en-US" dirty="0" smtClean="0"/>
              <a:t>H = 0.5 regular Brownian motion</a:t>
            </a:r>
          </a:p>
          <a:p>
            <a:pPr>
              <a:lnSpc>
                <a:spcPct val="150000"/>
              </a:lnSpc>
            </a:pPr>
            <a:r>
              <a:rPr lang="en-US" dirty="0" smtClean="0"/>
              <a:t>H &lt; 0.5 anti-persistence Brownian motion</a:t>
            </a:r>
          </a:p>
          <a:p>
            <a:pPr>
              <a:lnSpc>
                <a:spcPct val="150000"/>
              </a:lnSpc>
            </a:pPr>
            <a:r>
              <a:rPr lang="en-US" dirty="0" smtClean="0"/>
              <a:t>H &gt; 0.5 persistence Brownian motion</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2076" t="4240" r="6064" b="9406"/>
          <a:stretch/>
        </p:blipFill>
        <p:spPr>
          <a:xfrm>
            <a:off x="6238875" y="3810000"/>
            <a:ext cx="2828925" cy="213360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60" y="1536380"/>
            <a:ext cx="5748053" cy="2273620"/>
          </a:xfrm>
          <a:prstGeom prst="rect">
            <a:avLst/>
          </a:prstGeom>
        </p:spPr>
      </p:pic>
      <p:sp>
        <p:nvSpPr>
          <p:cNvPr id="14" name="TextBox 13"/>
          <p:cNvSpPr txBox="1"/>
          <p:nvPr/>
        </p:nvSpPr>
        <p:spPr>
          <a:xfrm>
            <a:off x="6096000" y="5895201"/>
            <a:ext cx="377026" cy="276999"/>
          </a:xfrm>
          <a:prstGeom prst="rect">
            <a:avLst/>
          </a:prstGeom>
          <a:noFill/>
        </p:spPr>
        <p:txBody>
          <a:bodyPr wrap="none" rtlCol="0">
            <a:spAutoFit/>
          </a:bodyPr>
          <a:lstStyle/>
          <a:p>
            <a:r>
              <a:rPr lang="en-US" sz="1200" dirty="0" smtClean="0"/>
              <a:t>1.6</a:t>
            </a:r>
            <a:endParaRPr lang="en-US" sz="1200" dirty="0"/>
          </a:p>
        </p:txBody>
      </p:sp>
      <p:sp>
        <p:nvSpPr>
          <p:cNvPr id="15" name="TextBox 14"/>
          <p:cNvSpPr txBox="1"/>
          <p:nvPr/>
        </p:nvSpPr>
        <p:spPr>
          <a:xfrm>
            <a:off x="6934200" y="5895201"/>
            <a:ext cx="261610" cy="276999"/>
          </a:xfrm>
          <a:prstGeom prst="rect">
            <a:avLst/>
          </a:prstGeom>
          <a:noFill/>
        </p:spPr>
        <p:txBody>
          <a:bodyPr wrap="none" rtlCol="0">
            <a:spAutoFit/>
          </a:bodyPr>
          <a:lstStyle/>
          <a:p>
            <a:r>
              <a:rPr lang="en-US" sz="1200" dirty="0" smtClean="0"/>
              <a:t>2</a:t>
            </a:r>
            <a:endParaRPr lang="en-US" sz="1200" dirty="0"/>
          </a:p>
        </p:txBody>
      </p:sp>
      <p:sp>
        <p:nvSpPr>
          <p:cNvPr id="16" name="TextBox 15"/>
          <p:cNvSpPr txBox="1"/>
          <p:nvPr/>
        </p:nvSpPr>
        <p:spPr>
          <a:xfrm>
            <a:off x="7623974" y="5895201"/>
            <a:ext cx="377026" cy="276999"/>
          </a:xfrm>
          <a:prstGeom prst="rect">
            <a:avLst/>
          </a:prstGeom>
          <a:noFill/>
        </p:spPr>
        <p:txBody>
          <a:bodyPr wrap="none" rtlCol="0">
            <a:spAutoFit/>
          </a:bodyPr>
          <a:lstStyle/>
          <a:p>
            <a:r>
              <a:rPr lang="en-US" sz="1200" dirty="0" smtClean="0"/>
              <a:t>2.4</a:t>
            </a:r>
            <a:endParaRPr lang="en-US" sz="1200" dirty="0"/>
          </a:p>
        </p:txBody>
      </p:sp>
      <p:sp>
        <p:nvSpPr>
          <p:cNvPr id="17" name="TextBox 16"/>
          <p:cNvSpPr txBox="1"/>
          <p:nvPr/>
        </p:nvSpPr>
        <p:spPr>
          <a:xfrm>
            <a:off x="8382000" y="5895201"/>
            <a:ext cx="377026" cy="276999"/>
          </a:xfrm>
          <a:prstGeom prst="rect">
            <a:avLst/>
          </a:prstGeom>
          <a:noFill/>
        </p:spPr>
        <p:txBody>
          <a:bodyPr wrap="none" rtlCol="0">
            <a:spAutoFit/>
          </a:bodyPr>
          <a:lstStyle/>
          <a:p>
            <a:r>
              <a:rPr lang="en-US" sz="1200" dirty="0" smtClean="0"/>
              <a:t>2.8</a:t>
            </a:r>
            <a:endParaRPr lang="en-US" sz="1200" dirty="0"/>
          </a:p>
        </p:txBody>
      </p:sp>
      <p:sp>
        <p:nvSpPr>
          <p:cNvPr id="18" name="TextBox 17"/>
          <p:cNvSpPr txBox="1"/>
          <p:nvPr/>
        </p:nvSpPr>
        <p:spPr>
          <a:xfrm>
            <a:off x="7342503" y="5029200"/>
            <a:ext cx="887098" cy="307777"/>
          </a:xfrm>
          <a:prstGeom prst="rect">
            <a:avLst/>
          </a:prstGeom>
          <a:noFill/>
        </p:spPr>
        <p:txBody>
          <a:bodyPr wrap="square" rtlCol="0">
            <a:spAutoFit/>
          </a:bodyPr>
          <a:lstStyle/>
          <a:p>
            <a:r>
              <a:rPr lang="en-US" sz="1400" dirty="0" smtClean="0"/>
              <a:t>H = 0.57</a:t>
            </a:r>
            <a:endParaRPr lang="en-US" sz="1400" dirty="0"/>
          </a:p>
        </p:txBody>
      </p:sp>
      <p:sp>
        <p:nvSpPr>
          <p:cNvPr id="19" name="TextBox 18"/>
          <p:cNvSpPr txBox="1"/>
          <p:nvPr/>
        </p:nvSpPr>
        <p:spPr>
          <a:xfrm>
            <a:off x="5871374" y="5702310"/>
            <a:ext cx="377026" cy="276999"/>
          </a:xfrm>
          <a:prstGeom prst="rect">
            <a:avLst/>
          </a:prstGeom>
          <a:noFill/>
        </p:spPr>
        <p:txBody>
          <a:bodyPr wrap="none" rtlCol="0">
            <a:spAutoFit/>
          </a:bodyPr>
          <a:lstStyle/>
          <a:p>
            <a:r>
              <a:rPr lang="en-US" sz="1200" dirty="0" smtClean="0"/>
              <a:t>0.4</a:t>
            </a:r>
            <a:endParaRPr lang="en-US" sz="1200" dirty="0"/>
          </a:p>
        </p:txBody>
      </p:sp>
      <p:sp>
        <p:nvSpPr>
          <p:cNvPr id="20" name="TextBox 19"/>
          <p:cNvSpPr txBox="1"/>
          <p:nvPr/>
        </p:nvSpPr>
        <p:spPr>
          <a:xfrm>
            <a:off x="5871374" y="5016510"/>
            <a:ext cx="377026" cy="276999"/>
          </a:xfrm>
          <a:prstGeom prst="rect">
            <a:avLst/>
          </a:prstGeom>
          <a:noFill/>
        </p:spPr>
        <p:txBody>
          <a:bodyPr wrap="none" rtlCol="0">
            <a:spAutoFit/>
          </a:bodyPr>
          <a:lstStyle/>
          <a:p>
            <a:r>
              <a:rPr lang="en-US" sz="1200" dirty="0" smtClean="0"/>
              <a:t>0.8</a:t>
            </a:r>
            <a:endParaRPr lang="en-US" sz="1200" dirty="0"/>
          </a:p>
        </p:txBody>
      </p:sp>
      <p:sp>
        <p:nvSpPr>
          <p:cNvPr id="21" name="TextBox 20"/>
          <p:cNvSpPr txBox="1"/>
          <p:nvPr/>
        </p:nvSpPr>
        <p:spPr>
          <a:xfrm>
            <a:off x="5871374" y="4114800"/>
            <a:ext cx="377026" cy="276999"/>
          </a:xfrm>
          <a:prstGeom prst="rect">
            <a:avLst/>
          </a:prstGeom>
          <a:noFill/>
        </p:spPr>
        <p:txBody>
          <a:bodyPr wrap="none" rtlCol="0">
            <a:spAutoFit/>
          </a:bodyPr>
          <a:lstStyle/>
          <a:p>
            <a:r>
              <a:rPr lang="en-US" sz="1200" dirty="0" smtClean="0"/>
              <a:t>1.2</a:t>
            </a:r>
            <a:endParaRPr lang="en-US" sz="1200" dirty="0"/>
          </a:p>
        </p:txBody>
      </p:sp>
      <p:graphicFrame>
        <p:nvGraphicFramePr>
          <p:cNvPr id="22" name="Object 21"/>
          <p:cNvGraphicFramePr>
            <a:graphicFrameLocks noChangeAspect="1"/>
          </p:cNvGraphicFramePr>
          <p:nvPr>
            <p:extLst>
              <p:ext uri="{D42A27DB-BD31-4B8C-83A1-F6EECF244321}">
                <p14:modId xmlns:p14="http://schemas.microsoft.com/office/powerpoint/2010/main" val="2174400537"/>
              </p:ext>
            </p:extLst>
          </p:nvPr>
        </p:nvGraphicFramePr>
        <p:xfrm>
          <a:off x="7399337" y="6172200"/>
          <a:ext cx="508000" cy="254000"/>
        </p:xfrm>
        <a:graphic>
          <a:graphicData uri="http://schemas.openxmlformats.org/presentationml/2006/ole">
            <mc:AlternateContent xmlns:mc="http://schemas.openxmlformats.org/markup-compatibility/2006">
              <mc:Choice xmlns:v="urn:schemas-microsoft-com:vml" Requires="v">
                <p:oleObj spid="_x0000_s40092" name="Equation" r:id="rId6" imgW="507960" imgH="253800" progId="Equation.DSMT4">
                  <p:embed/>
                </p:oleObj>
              </mc:Choice>
              <mc:Fallback>
                <p:oleObj name="Equation" r:id="rId6" imgW="507960" imgH="253800" progId="Equation.DSMT4">
                  <p:embed/>
                  <p:pic>
                    <p:nvPicPr>
                      <p:cNvPr id="0" name=""/>
                      <p:cNvPicPr/>
                      <p:nvPr/>
                    </p:nvPicPr>
                    <p:blipFill>
                      <a:blip r:embed="rId7"/>
                      <a:stretch>
                        <a:fillRect/>
                      </a:stretch>
                    </p:blipFill>
                    <p:spPr>
                      <a:xfrm>
                        <a:off x="7399337" y="6172200"/>
                        <a:ext cx="508000" cy="2540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43630290"/>
              </p:ext>
            </p:extLst>
          </p:nvPr>
        </p:nvGraphicFramePr>
        <p:xfrm>
          <a:off x="5156200" y="4749800"/>
          <a:ext cx="914400" cy="304800"/>
        </p:xfrm>
        <a:graphic>
          <a:graphicData uri="http://schemas.openxmlformats.org/presentationml/2006/ole">
            <mc:AlternateContent xmlns:mc="http://schemas.openxmlformats.org/markup-compatibility/2006">
              <mc:Choice xmlns:v="urn:schemas-microsoft-com:vml" Requires="v">
                <p:oleObj spid="_x0000_s40093" name="Equation" r:id="rId8" imgW="914400" imgH="304560" progId="Equation.DSMT4">
                  <p:embed/>
                </p:oleObj>
              </mc:Choice>
              <mc:Fallback>
                <p:oleObj name="Equation" r:id="rId8" imgW="914400" imgH="304560" progId="Equation.DSMT4">
                  <p:embed/>
                  <p:pic>
                    <p:nvPicPr>
                      <p:cNvPr id="0" name=""/>
                      <p:cNvPicPr/>
                      <p:nvPr/>
                    </p:nvPicPr>
                    <p:blipFill>
                      <a:blip r:embed="rId9"/>
                      <a:stretch>
                        <a:fillRect/>
                      </a:stretch>
                    </p:blipFill>
                    <p:spPr>
                      <a:xfrm>
                        <a:off x="5156200" y="4749800"/>
                        <a:ext cx="914400" cy="304800"/>
                      </a:xfrm>
                      <a:prstGeom prst="rect">
                        <a:avLst/>
                      </a:prstGeom>
                    </p:spPr>
                  </p:pic>
                </p:oleObj>
              </mc:Fallback>
            </mc:AlternateContent>
          </a:graphicData>
        </a:graphic>
      </p:graphicFrame>
      <p:cxnSp>
        <p:nvCxnSpPr>
          <p:cNvPr id="25" name="Straight Arrow Connector 24"/>
          <p:cNvCxnSpPr/>
          <p:nvPr/>
        </p:nvCxnSpPr>
        <p:spPr>
          <a:xfrm>
            <a:off x="2209800" y="2133600"/>
            <a:ext cx="0" cy="762000"/>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90800" y="2238375"/>
            <a:ext cx="0" cy="657225"/>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09800" y="2895600"/>
            <a:ext cx="381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1157263959"/>
              </p:ext>
            </p:extLst>
          </p:nvPr>
        </p:nvGraphicFramePr>
        <p:xfrm>
          <a:off x="2190750" y="2958155"/>
          <a:ext cx="1619250" cy="267645"/>
        </p:xfrm>
        <a:graphic>
          <a:graphicData uri="http://schemas.openxmlformats.org/presentationml/2006/ole">
            <mc:AlternateContent xmlns:mc="http://schemas.openxmlformats.org/markup-compatibility/2006">
              <mc:Choice xmlns:v="urn:schemas-microsoft-com:vml" Requires="v">
                <p:oleObj spid="_x0000_s40094" name="Equation" r:id="rId10" imgW="1536480" imgH="253800" progId="Equation.DSMT4">
                  <p:embed/>
                </p:oleObj>
              </mc:Choice>
              <mc:Fallback>
                <p:oleObj name="Equation" r:id="rId10" imgW="1536480" imgH="253800" progId="Equation.DSMT4">
                  <p:embed/>
                  <p:pic>
                    <p:nvPicPr>
                      <p:cNvPr id="0" name=""/>
                      <p:cNvPicPr/>
                      <p:nvPr/>
                    </p:nvPicPr>
                    <p:blipFill>
                      <a:blip r:embed="rId11"/>
                      <a:stretch>
                        <a:fillRect/>
                      </a:stretch>
                    </p:blipFill>
                    <p:spPr>
                      <a:xfrm>
                        <a:off x="2190750" y="2958155"/>
                        <a:ext cx="1619250" cy="26764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907328287"/>
              </p:ext>
            </p:extLst>
          </p:nvPr>
        </p:nvGraphicFramePr>
        <p:xfrm>
          <a:off x="7187045" y="1876425"/>
          <a:ext cx="1042555" cy="409575"/>
        </p:xfrm>
        <a:graphic>
          <a:graphicData uri="http://schemas.openxmlformats.org/presentationml/2006/ole">
            <mc:AlternateContent xmlns:mc="http://schemas.openxmlformats.org/markup-compatibility/2006">
              <mc:Choice xmlns:v="urn:schemas-microsoft-com:vml" Requires="v">
                <p:oleObj spid="_x0000_s40095" name="Equation" r:id="rId12" imgW="711000" imgH="279360" progId="Equation.DSMT4">
                  <p:embed/>
                </p:oleObj>
              </mc:Choice>
              <mc:Fallback>
                <p:oleObj name="Equation" r:id="rId12" imgW="711000" imgH="279360" progId="Equation.DSMT4">
                  <p:embed/>
                  <p:pic>
                    <p:nvPicPr>
                      <p:cNvPr id="0" name=""/>
                      <p:cNvPicPr/>
                      <p:nvPr/>
                    </p:nvPicPr>
                    <p:blipFill>
                      <a:blip r:embed="rId13"/>
                      <a:stretch>
                        <a:fillRect/>
                      </a:stretch>
                    </p:blipFill>
                    <p:spPr>
                      <a:xfrm>
                        <a:off x="7187045" y="1876425"/>
                        <a:ext cx="1042555" cy="409575"/>
                      </a:xfrm>
                      <a:prstGeom prst="rect">
                        <a:avLst/>
                      </a:prstGeom>
                    </p:spPr>
                  </p:pic>
                </p:oleObj>
              </mc:Fallback>
            </mc:AlternateContent>
          </a:graphicData>
        </a:graphic>
      </p:graphicFrame>
      <p:sp>
        <p:nvSpPr>
          <p:cNvPr id="34" name="TextBox 33"/>
          <p:cNvSpPr txBox="1"/>
          <p:nvPr/>
        </p:nvSpPr>
        <p:spPr>
          <a:xfrm>
            <a:off x="6840190" y="2382321"/>
            <a:ext cx="1890261" cy="646331"/>
          </a:xfrm>
          <a:prstGeom prst="rect">
            <a:avLst/>
          </a:prstGeom>
          <a:noFill/>
        </p:spPr>
        <p:txBody>
          <a:bodyPr wrap="none" rtlCol="0">
            <a:spAutoFit/>
          </a:bodyPr>
          <a:lstStyle/>
          <a:p>
            <a:r>
              <a:rPr lang="en-US" dirty="0" smtClean="0"/>
              <a:t>H: Hurst exponent</a:t>
            </a:r>
          </a:p>
          <a:p>
            <a:r>
              <a:rPr lang="en-US" dirty="0" smtClean="0"/>
              <a:t>       0 &lt; H &lt; 1</a:t>
            </a:r>
            <a:endParaRPr lang="en-US" dirty="0"/>
          </a:p>
        </p:txBody>
      </p:sp>
      <p:sp>
        <p:nvSpPr>
          <p:cNvPr id="2" name="TextBox 1"/>
          <p:cNvSpPr txBox="1"/>
          <p:nvPr/>
        </p:nvSpPr>
        <p:spPr>
          <a:xfrm>
            <a:off x="533400" y="4114800"/>
            <a:ext cx="4622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Fractional Brownian motions:</a:t>
            </a:r>
            <a:endParaRPr lang="en-US" sz="2400" dirty="0"/>
          </a:p>
        </p:txBody>
      </p:sp>
    </p:spTree>
    <p:extLst>
      <p:ext uri="{BB962C8B-B14F-4D97-AF65-F5344CB8AC3E}">
        <p14:creationId xmlns:p14="http://schemas.microsoft.com/office/powerpoint/2010/main" val="924328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13578</TotalTime>
  <Words>2683</Words>
  <Application>Microsoft Office PowerPoint</Application>
  <PresentationFormat>On-screen Show (4:3)</PresentationFormat>
  <Paragraphs>717</Paragraphs>
  <Slides>59</Slides>
  <Notes>23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59</vt:i4>
      </vt:variant>
    </vt:vector>
  </HeadingPairs>
  <TitlesOfParts>
    <vt:vector size="65" baseType="lpstr">
      <vt:lpstr>Office Theme</vt:lpstr>
      <vt:lpstr>1_Office Theme</vt:lpstr>
      <vt:lpstr>3_Office Theme</vt:lpstr>
      <vt:lpstr>5_Office Theme</vt:lpstr>
      <vt:lpstr>Equation</vt:lpstr>
      <vt:lpstr>Chart</vt:lpstr>
      <vt:lpstr>Complex dynamics  of a microwave time-delayed feedback loop</vt:lpstr>
      <vt:lpstr>Outline </vt:lpstr>
      <vt:lpstr>Introduction :</vt:lpstr>
      <vt:lpstr>Introduction :</vt:lpstr>
      <vt:lpstr>PowerPoint Presentation</vt:lpstr>
      <vt:lpstr>PowerPoint Presentation</vt:lpstr>
      <vt:lpstr>PowerPoint Presentation</vt:lpstr>
      <vt:lpstr>PowerPoint Presentation</vt:lpstr>
      <vt:lpstr>PowerPoint Presentation</vt:lpstr>
      <vt:lpstr>Introduction :</vt:lpstr>
      <vt:lpstr>Introduction :</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Microwave time-delayed feedback loop:</vt:lpstr>
      <vt:lpstr>Potential Applications</vt:lpstr>
      <vt:lpstr>Potential Applications:</vt:lpstr>
      <vt:lpstr>Potential Applications:</vt:lpstr>
      <vt:lpstr>Potential Applications:</vt:lpstr>
      <vt:lpstr>Conclusion (1)</vt:lpstr>
      <vt:lpstr>Conclusion (2)</vt:lpstr>
      <vt:lpstr>Future work</vt:lpstr>
      <vt:lpstr>PowerPoint Presentation</vt:lpstr>
      <vt:lpstr>Supplementary materials</vt:lpstr>
      <vt:lpstr>PowerPoint Presentation</vt:lpstr>
      <vt:lpstr>PowerPoint Presentation</vt:lpstr>
      <vt:lpstr>Simulation Results</vt:lpstr>
      <vt:lpstr>PowerPoint Presentation</vt:lpstr>
      <vt:lpstr>Coupling and Synchronization</vt:lpstr>
      <vt:lpstr>Experimental Results Unidirectional coupling, outside filter bandwidth, k = 0.25</vt:lpstr>
      <vt:lpstr>Experimental Results Bidirectional coupling, outside filter bandwidth, k = 0.35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Hien Dao</dc:creator>
  <cp:lastModifiedBy>Hien Dao</cp:lastModifiedBy>
  <cp:revision>226</cp:revision>
  <cp:lastPrinted>2012-11-28T23:46:16Z</cp:lastPrinted>
  <dcterms:created xsi:type="dcterms:W3CDTF">2012-11-24T05:55:44Z</dcterms:created>
  <dcterms:modified xsi:type="dcterms:W3CDTF">2013-09-09T18:27:45Z</dcterms:modified>
</cp:coreProperties>
</file>